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9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5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08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2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27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5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38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2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7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3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74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1F841-7E8C-49B6-8939-B19E9BA83B15}" type="datetimeFigureOut">
              <a:rPr lang="fr-FR" smtClean="0"/>
              <a:t>05/01/2018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2"/>
          <a:stretch/>
        </p:blipFill>
        <p:spPr>
          <a:xfrm>
            <a:off x="0" y="2"/>
            <a:ext cx="6858000" cy="10437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10500"/>
            <a:ext cx="6858000" cy="13335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01279" y="261367"/>
            <a:ext cx="2382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bg1"/>
                </a:solidFill>
                <a:latin typeface="Gotham Light" pitchFamily="50" charset="0"/>
              </a:rPr>
              <a:t>JOB DESCRIPTION</a:t>
            </a:r>
            <a:endParaRPr lang="fr-FR" sz="1400" dirty="0">
              <a:solidFill>
                <a:schemeClr val="bg1"/>
              </a:solidFill>
              <a:latin typeface="Gotham Light" pitchFamily="50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8258197"/>
            <a:ext cx="6858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Gotham Book" pitchFamily="50" charset="0"/>
              </a:rPr>
              <a:t>HUMAN RESOURCES DEPARTMENT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  <a:latin typeface="Gotham Book" pitchFamily="50" charset="0"/>
              </a:rPr>
              <a:t>recrutement@bein.net</a:t>
            </a:r>
          </a:p>
          <a:p>
            <a:pPr algn="ctr"/>
            <a:endParaRPr lang="fr-FR" sz="700" dirty="0">
              <a:solidFill>
                <a:schemeClr val="bg1"/>
              </a:solidFill>
              <a:latin typeface="Gotham Book" pitchFamily="50" charset="0"/>
            </a:endParaRPr>
          </a:p>
          <a:p>
            <a:pPr algn="ctr"/>
            <a:r>
              <a:rPr lang="fr-FR" sz="700" dirty="0" err="1">
                <a:solidFill>
                  <a:schemeClr val="bg1"/>
                </a:solidFill>
                <a:latin typeface="Gotham Book" pitchFamily="50" charset="0"/>
              </a:rPr>
              <a:t>beIN</a:t>
            </a:r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 SPORTS France</a:t>
            </a:r>
          </a:p>
          <a:p>
            <a:pPr algn="ctr"/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53-55 avenue Emile Zola - 92100 Boulogne-Billancourt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163287" y="1043765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err="1">
                <a:solidFill>
                  <a:srgbClr val="002060"/>
                </a:solidFill>
                <a:latin typeface="Gotham Black" pitchFamily="50" charset="0"/>
              </a:rPr>
              <a:t>Strategy</a:t>
            </a:r>
            <a:r>
              <a:rPr lang="fr-FR" sz="1400" dirty="0">
                <a:solidFill>
                  <a:srgbClr val="002060"/>
                </a:solidFill>
                <a:latin typeface="Gotham Black" pitchFamily="50" charset="0"/>
              </a:rPr>
              <a:t> &amp; </a:t>
            </a:r>
            <a:r>
              <a:rPr lang="fr-FR" sz="1400" dirty="0" err="1">
                <a:solidFill>
                  <a:srgbClr val="002060"/>
                </a:solidFill>
                <a:latin typeface="Gotham Black" pitchFamily="50" charset="0"/>
              </a:rPr>
              <a:t>Investments</a:t>
            </a:r>
            <a:r>
              <a:rPr lang="fr-FR" sz="1400" dirty="0">
                <a:solidFill>
                  <a:srgbClr val="002060"/>
                </a:solidFill>
                <a:latin typeface="Gotham Black" pitchFamily="50" charset="0"/>
              </a:rPr>
              <a:t> – </a:t>
            </a:r>
            <a:r>
              <a:rPr lang="fr-FR" sz="1400" dirty="0" err="1" smtClean="0">
                <a:solidFill>
                  <a:srgbClr val="002060"/>
                </a:solidFill>
                <a:latin typeface="Gotham Black" pitchFamily="50" charset="0"/>
              </a:rPr>
              <a:t>Analyst</a:t>
            </a:r>
            <a:endParaRPr lang="fr-FR" sz="1400" dirty="0">
              <a:solidFill>
                <a:srgbClr val="002060"/>
              </a:solidFill>
              <a:latin typeface="Gotham Black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4649" y="1293182"/>
            <a:ext cx="5972987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 smtClean="0">
                <a:solidFill>
                  <a:srgbClr val="002060"/>
                </a:solidFill>
                <a:latin typeface="Gotham" pitchFamily="50" charset="0"/>
              </a:rPr>
              <a:t>CONTEXT</a:t>
            </a:r>
            <a:endParaRPr lang="fr-FR" sz="900" b="1" dirty="0" smtClean="0">
              <a:solidFill>
                <a:srgbClr val="002060"/>
              </a:solidFill>
              <a:latin typeface="Gotham" pitchFamily="50" charset="0"/>
            </a:endParaRPr>
          </a:p>
          <a:p>
            <a:pPr algn="just"/>
            <a:endParaRPr lang="fr-FR" sz="900" b="1" dirty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r>
              <a:rPr lang="en-US" sz="900" dirty="0">
                <a:latin typeface="Gotham Book" pitchFamily="50" charset="0"/>
              </a:rPr>
              <a:t>We have an opening for an Analyst position within the Strategy &amp; Investments team of a multi-national media corporate with operations in </a:t>
            </a:r>
            <a:r>
              <a:rPr lang="en-US" sz="900" dirty="0" err="1">
                <a:latin typeface="Gotham Book" pitchFamily="50" charset="0"/>
              </a:rPr>
              <a:t>Pay-TV</a:t>
            </a:r>
            <a:r>
              <a:rPr lang="en-US" sz="900" dirty="0">
                <a:latin typeface="Gotham Book" pitchFamily="50" charset="0"/>
              </a:rPr>
              <a:t> , Sport, Original Programming, Movies and General Entertainment, based in Paris. The Company has a presence in over 40 countries across 5 continents, with 60mn+ subscribers and completed last year its two largest acquisitions to date (</a:t>
            </a:r>
            <a:r>
              <a:rPr lang="en-US" sz="900" dirty="0" err="1">
                <a:latin typeface="Gotham Book" pitchFamily="50" charset="0"/>
              </a:rPr>
              <a:t>Digiturk</a:t>
            </a:r>
            <a:r>
              <a:rPr lang="en-US" sz="900" dirty="0">
                <a:latin typeface="Gotham Book" pitchFamily="50" charset="0"/>
              </a:rPr>
              <a:t> and Miramax). </a:t>
            </a:r>
            <a:endParaRPr lang="en-US" sz="900" dirty="0" smtClean="0">
              <a:latin typeface="Gotham Book" pitchFamily="50" charset="0"/>
            </a:endParaRPr>
          </a:p>
          <a:p>
            <a:pPr algn="just"/>
            <a:endParaRPr lang="en-US" sz="900" dirty="0">
              <a:latin typeface="Gotham Book" pitchFamily="50" charset="0"/>
            </a:endParaRPr>
          </a:p>
          <a:p>
            <a:pPr algn="just"/>
            <a:r>
              <a:rPr lang="en-US" sz="900" b="1" dirty="0" smtClean="0">
                <a:solidFill>
                  <a:srgbClr val="002060"/>
                </a:solidFill>
                <a:latin typeface="Gotham" pitchFamily="50" charset="0"/>
              </a:rPr>
              <a:t>KEY RESPONSABILTIES AND CAPABILITIES :</a:t>
            </a:r>
            <a:endParaRPr lang="en-US" sz="900" b="1" dirty="0">
              <a:solidFill>
                <a:srgbClr val="002060"/>
              </a:solidFill>
              <a:latin typeface="Gotham" pitchFamily="50" charset="0"/>
            </a:endParaRPr>
          </a:p>
          <a:p>
            <a:pPr algn="just"/>
            <a:r>
              <a:rPr lang="en-US" sz="900" dirty="0">
                <a:latin typeface="Gotham Book" pitchFamily="50" charset="0"/>
              </a:rPr>
              <a:t> </a:t>
            </a:r>
          </a:p>
          <a:p>
            <a:pPr algn="just"/>
            <a:r>
              <a:rPr lang="en-US" sz="900" dirty="0">
                <a:latin typeface="Gotham Book" pitchFamily="50" charset="0"/>
              </a:rPr>
              <a:t>The Strategy &amp; Investments team oversees strategic planning and corporate finance matters for the group including but not limited to sports and/or media operations, digital, original programing, regional business planning as well as group -wide strategic assignments in addition to corporate M&amp;A typical scope of work such as M&amp;A transaction sourcing, target valuation, synergy analysis, due diligence, and post-closing integration. </a:t>
            </a:r>
          </a:p>
          <a:p>
            <a:pPr algn="just"/>
            <a:endParaRPr lang="en-US" sz="900" dirty="0">
              <a:latin typeface="Gotham Book" pitchFamily="50" charset="0"/>
            </a:endParaRPr>
          </a:p>
          <a:p>
            <a:pPr algn="just"/>
            <a:r>
              <a:rPr lang="en-US" sz="900" dirty="0">
                <a:latin typeface="Gotham Book" pitchFamily="50" charset="0"/>
              </a:rPr>
              <a:t>You can expect to be involved in various aspects of the strategic initiatives and deal processes within the firms current portfolio companies. Responsibilities include: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Supporting </a:t>
            </a:r>
            <a:r>
              <a:rPr lang="en-US" sz="900" dirty="0">
                <a:latin typeface="Gotham Book" pitchFamily="50" charset="0"/>
              </a:rPr>
              <a:t>the team on screening of strategic ventures and investment opportunities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Strategic </a:t>
            </a:r>
            <a:r>
              <a:rPr lang="en-US" sz="900" dirty="0">
                <a:latin typeface="Gotham Book" pitchFamily="50" charset="0"/>
              </a:rPr>
              <a:t>planning exercises with regional and group management along with specific product teams, working often with external management/strategy consultants and industry experts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Participating </a:t>
            </a:r>
            <a:r>
              <a:rPr lang="en-US" sz="900" dirty="0">
                <a:latin typeface="Gotham Book" pitchFamily="50" charset="0"/>
              </a:rPr>
              <a:t>in the preparation and presentation of communications (written and oral) to the firm’s board of directors, investors (e.g. performance reporting, KPI's) and external parties, including banks, consultants and other strategic/financial investors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Performing </a:t>
            </a:r>
            <a:r>
              <a:rPr lang="en-US" sz="900" dirty="0">
                <a:latin typeface="Gotham Book" pitchFamily="50" charset="0"/>
              </a:rPr>
              <a:t>financial and valuation analysis on potential and existing investments by way of financial modelling along with written explanations supporting a view of the opportunity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Conducting </a:t>
            </a:r>
            <a:r>
              <a:rPr lang="en-US" sz="900" dirty="0">
                <a:latin typeface="Gotham Book" pitchFamily="50" charset="0"/>
              </a:rPr>
              <a:t>and coordinating due diligences in connection with potential investments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Assisting </a:t>
            </a:r>
            <a:r>
              <a:rPr lang="en-US" sz="900" dirty="0">
                <a:latin typeface="Gotham Book" pitchFamily="50" charset="0"/>
              </a:rPr>
              <a:t>in the preparation of all documents required to complete transactions, including, where appropriate, internal strategic presentations, legal and financing </a:t>
            </a:r>
            <a:r>
              <a:rPr lang="en-US" sz="900" dirty="0" smtClean="0">
                <a:latin typeface="Gotham Book" pitchFamily="50" charset="0"/>
              </a:rPr>
              <a:t>documents</a:t>
            </a:r>
          </a:p>
          <a:p>
            <a:pPr algn="just"/>
            <a:endParaRPr lang="en-US" sz="900" dirty="0" smtClean="0">
              <a:latin typeface="Gotham Book" pitchFamily="50" charset="0"/>
            </a:endParaRPr>
          </a:p>
          <a:p>
            <a:pPr algn="just"/>
            <a:r>
              <a:rPr lang="en-US" sz="900" b="1" dirty="0">
                <a:solidFill>
                  <a:srgbClr val="002060"/>
                </a:solidFill>
                <a:latin typeface="Gotham" pitchFamily="50" charset="0"/>
              </a:rPr>
              <a:t>PROFILE </a:t>
            </a:r>
            <a:r>
              <a:rPr lang="en-US" sz="900" b="1" dirty="0" smtClean="0">
                <a:solidFill>
                  <a:srgbClr val="002060"/>
                </a:solidFill>
                <a:latin typeface="Gotham" pitchFamily="50" charset="0"/>
              </a:rPr>
              <a:t>:</a:t>
            </a:r>
          </a:p>
          <a:p>
            <a:pPr algn="just"/>
            <a:endParaRPr lang="en-US" sz="900" b="1" dirty="0">
              <a:solidFill>
                <a:srgbClr val="002060"/>
              </a:solidFill>
              <a:latin typeface="Gotham" pitchFamily="50" charset="0"/>
            </a:endParaRPr>
          </a:p>
          <a:p>
            <a:pPr algn="just"/>
            <a:r>
              <a:rPr lang="en-US" sz="900" dirty="0">
                <a:latin typeface="Gotham Book" pitchFamily="50" charset="0"/>
              </a:rPr>
              <a:t>To be considered for this role, the candidate will have</a:t>
            </a:r>
            <a:r>
              <a:rPr lang="en-US" sz="900" dirty="0" smtClean="0">
                <a:latin typeface="Gotham Book" pitchFamily="50" charset="0"/>
              </a:rPr>
              <a:t>:</a:t>
            </a:r>
          </a:p>
          <a:p>
            <a:pPr algn="just"/>
            <a:endParaRPr lang="en-US" sz="900" dirty="0">
              <a:latin typeface="Gotham Book" pitchFamily="50" charset="0"/>
            </a:endParaRPr>
          </a:p>
          <a:p>
            <a:pPr algn="just"/>
            <a:r>
              <a:rPr lang="en-US" sz="900" dirty="0" smtClean="0">
                <a:latin typeface="Gotham Book" pitchFamily="50" charset="0"/>
              </a:rPr>
              <a:t>• 0-3 </a:t>
            </a:r>
            <a:r>
              <a:rPr lang="en-US" sz="900" dirty="0">
                <a:latin typeface="Gotham Book" pitchFamily="50" charset="0"/>
              </a:rPr>
              <a:t>years' experience of industry‐related experience in either strategy consulting, management consulting, investment banking, private equity, corporate finance, M&amp;A, or within the business development team of a sports/media corporate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Exposure </a:t>
            </a:r>
            <a:r>
              <a:rPr lang="en-US" sz="900" dirty="0">
                <a:latin typeface="Gotham Book" pitchFamily="50" charset="0"/>
              </a:rPr>
              <a:t>to management/strategy consulting OR exposure to mergers, acquisitions, divestitures OR prior experience working for a sports/media corporate within business development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Experience </a:t>
            </a:r>
            <a:r>
              <a:rPr lang="en-US" sz="900" dirty="0">
                <a:latin typeface="Gotham Book" pitchFamily="50" charset="0"/>
              </a:rPr>
              <a:t>conducting company and industry analysis for strategic assignments or investments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Exposure </a:t>
            </a:r>
            <a:r>
              <a:rPr lang="en-US" sz="900" dirty="0">
                <a:latin typeface="Gotham Book" pitchFamily="50" charset="0"/>
              </a:rPr>
              <a:t>to Sports and Media and a clear demonstrated interest in the industry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Strong </a:t>
            </a:r>
            <a:r>
              <a:rPr lang="en-US" sz="900" dirty="0">
                <a:latin typeface="Gotham Book" pitchFamily="50" charset="0"/>
              </a:rPr>
              <a:t>project management/strategic planning skills OR Strong financial modeling skills relative to the level of the role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Proven </a:t>
            </a:r>
            <a:r>
              <a:rPr lang="en-US" sz="900" dirty="0">
                <a:latin typeface="Gotham Book" pitchFamily="50" charset="0"/>
              </a:rPr>
              <a:t>understanding of financial accounting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Precedent </a:t>
            </a:r>
            <a:r>
              <a:rPr lang="en-US" sz="900" dirty="0">
                <a:latin typeface="Gotham Book" pitchFamily="50" charset="0"/>
              </a:rPr>
              <a:t>experience in company strategy transformation projects OR transaction processes and the procedures involved in concluding a deal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Advanced </a:t>
            </a:r>
            <a:r>
              <a:rPr lang="en-US" sz="900" dirty="0">
                <a:latin typeface="Gotham Book" pitchFamily="50" charset="0"/>
              </a:rPr>
              <a:t>proficiency in Microsoft Excel and PowerPoint</a:t>
            </a:r>
          </a:p>
          <a:p>
            <a:pPr algn="just"/>
            <a:r>
              <a:rPr lang="en-US" sz="900" dirty="0" smtClean="0">
                <a:latin typeface="Gotham Book" pitchFamily="50" charset="0"/>
              </a:rPr>
              <a:t>• Mandatory </a:t>
            </a:r>
            <a:r>
              <a:rPr lang="en-US" sz="900" dirty="0">
                <a:latin typeface="Gotham Book" pitchFamily="50" charset="0"/>
              </a:rPr>
              <a:t>language: English. French, Spanish, Arabic or Turkish would be considered as a plus</a:t>
            </a:r>
          </a:p>
          <a:p>
            <a:pPr algn="just"/>
            <a:endParaRPr lang="fr-FR" sz="900" b="1" dirty="0" smtClean="0">
              <a:solidFill>
                <a:srgbClr val="5F2987"/>
              </a:solidFill>
              <a:latin typeface="Gotham" pitchFamily="50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9" y="219348"/>
            <a:ext cx="1969686" cy="34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1118</TotalTime>
  <Words>505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</vt:lpstr>
      <vt:lpstr>Gotham Black</vt:lpstr>
      <vt:lpstr>Gotham Book</vt:lpstr>
      <vt:lpstr>Gotham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Manon BARBAY</dc:creator>
  <cp:lastModifiedBy>Nadia LADGHEM</cp:lastModifiedBy>
  <cp:revision>41</cp:revision>
  <dcterms:created xsi:type="dcterms:W3CDTF">2017-03-06T15:09:43Z</dcterms:created>
  <dcterms:modified xsi:type="dcterms:W3CDTF">2018-01-05T15:25:36Z</dcterms:modified>
</cp:coreProperties>
</file>