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144000" type="screen4x3"/>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29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253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14/05/2020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211355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14/05/2020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56908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14/05/2020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386632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14/05/2020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52627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761F841-7E8C-49B6-8939-B19E9BA83B15}" type="datetimeFigureOut">
              <a:rPr lang="fr-FR" smtClean="0"/>
              <a:t>14/05/2020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580750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761F841-7E8C-49B6-8939-B19E9BA83B15}" type="datetimeFigureOut">
              <a:rPr lang="fr-FR" smtClean="0"/>
              <a:t>14/05/2020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2924832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472381" y="3340100"/>
            <a:ext cx="2901255" cy="4912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3471863" y="3340100"/>
            <a:ext cx="2915543" cy="4912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761F841-7E8C-49B6-8939-B19E9BA83B15}" type="datetimeFigureOut">
              <a:rPr lang="fr-FR" smtClean="0"/>
              <a:t>14/05/2020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65338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761F841-7E8C-49B6-8939-B19E9BA83B15}" type="datetimeFigureOut">
              <a:rPr lang="fr-FR" smtClean="0"/>
              <a:t>14/05/2020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8412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1F841-7E8C-49B6-8939-B19E9BA83B15}" type="datetimeFigureOut">
              <a:rPr lang="fr-FR" smtClean="0"/>
              <a:t>14/05/2020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64973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761F841-7E8C-49B6-8939-B19E9BA83B15}" type="datetimeFigureOut">
              <a:rPr lang="fr-FR" smtClean="0"/>
              <a:t>14/05/2020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63973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761F841-7E8C-49B6-8939-B19E9BA83B15}" type="datetimeFigureOut">
              <a:rPr lang="fr-FR" smtClean="0"/>
              <a:t>14/05/2020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85674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761F841-7E8C-49B6-8939-B19E9BA83B15}" type="datetimeFigureOut">
              <a:rPr lang="fr-FR" smtClean="0"/>
              <a:t>14/05/2020</a:t>
            </a:fld>
            <a:endParaRPr lang="fr-F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F4557D2-11F6-4F72-AF28-73FA8B3E2AE8}" type="slidenum">
              <a:rPr lang="fr-FR" smtClean="0"/>
              <a:t>‹N°›</a:t>
            </a:fld>
            <a:endParaRPr lang="fr-FR"/>
          </a:p>
        </p:txBody>
      </p:sp>
    </p:spTree>
    <p:extLst>
      <p:ext uri="{BB962C8B-B14F-4D97-AF65-F5344CB8AC3E}">
        <p14:creationId xmlns:p14="http://schemas.microsoft.com/office/powerpoint/2010/main" val="34372195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beinsports.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t="8682"/>
          <a:stretch/>
        </p:blipFill>
        <p:spPr>
          <a:xfrm>
            <a:off x="0" y="-260516"/>
            <a:ext cx="6858000" cy="1043763"/>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59204"/>
            <a:ext cx="6858000" cy="1333500"/>
          </a:xfrm>
          <a:prstGeom prst="rect">
            <a:avLst/>
          </a:prstGeom>
        </p:spPr>
      </p:pic>
      <p:sp>
        <p:nvSpPr>
          <p:cNvPr id="8" name="ZoneTexte 7"/>
          <p:cNvSpPr txBox="1"/>
          <p:nvPr/>
        </p:nvSpPr>
        <p:spPr>
          <a:xfrm>
            <a:off x="4101279" y="107476"/>
            <a:ext cx="2382071" cy="307777"/>
          </a:xfrm>
          <a:prstGeom prst="rect">
            <a:avLst/>
          </a:prstGeom>
          <a:noFill/>
        </p:spPr>
        <p:txBody>
          <a:bodyPr wrap="square" rtlCol="0">
            <a:spAutoFit/>
          </a:bodyPr>
          <a:lstStyle/>
          <a:p>
            <a:pPr algn="r"/>
            <a:r>
              <a:rPr lang="fr-FR" sz="1400" dirty="0" smtClean="0">
                <a:solidFill>
                  <a:schemeClr val="bg1"/>
                </a:solidFill>
                <a:latin typeface="Gotham Light" pitchFamily="50" charset="0"/>
              </a:rPr>
              <a:t>OFFRE D’EMPLOI</a:t>
            </a:r>
            <a:endParaRPr lang="fr-FR" sz="1400" dirty="0">
              <a:solidFill>
                <a:schemeClr val="bg1"/>
              </a:solidFill>
              <a:latin typeface="Gotham Light" pitchFamily="50" charset="0"/>
            </a:endParaRPr>
          </a:p>
        </p:txBody>
      </p:sp>
      <p:sp>
        <p:nvSpPr>
          <p:cNvPr id="9" name="ZoneTexte 8"/>
          <p:cNvSpPr txBox="1"/>
          <p:nvPr/>
        </p:nvSpPr>
        <p:spPr>
          <a:xfrm>
            <a:off x="0" y="8587712"/>
            <a:ext cx="6858000" cy="754053"/>
          </a:xfrm>
          <a:prstGeom prst="rect">
            <a:avLst/>
          </a:prstGeom>
          <a:noFill/>
        </p:spPr>
        <p:txBody>
          <a:bodyPr wrap="square" rtlCol="0">
            <a:spAutoFit/>
          </a:bodyPr>
          <a:lstStyle/>
          <a:p>
            <a:pPr algn="ctr">
              <a:spcAft>
                <a:spcPts val="600"/>
              </a:spcAft>
            </a:pPr>
            <a:r>
              <a:rPr lang="fr-FR" sz="900" b="1" dirty="0" smtClean="0">
                <a:solidFill>
                  <a:schemeClr val="bg1"/>
                </a:solidFill>
                <a:latin typeface="Gotham Book" pitchFamily="50" charset="0"/>
              </a:rPr>
              <a:t>HUMAN RESOURCES DEPARTMENT</a:t>
            </a:r>
          </a:p>
          <a:p>
            <a:pPr algn="ctr"/>
            <a:r>
              <a:rPr lang="fr-FR" sz="800" dirty="0" smtClean="0">
                <a:solidFill>
                  <a:schemeClr val="bg1"/>
                </a:solidFill>
                <a:latin typeface="Gotham Book" pitchFamily="50" charset="0"/>
              </a:rPr>
              <a:t>recrutement@bein.net</a:t>
            </a:r>
          </a:p>
          <a:p>
            <a:pPr algn="ctr"/>
            <a:endParaRPr lang="fr-FR" sz="700" dirty="0">
              <a:solidFill>
                <a:schemeClr val="bg1"/>
              </a:solidFill>
              <a:latin typeface="Gotham Book" pitchFamily="50" charset="0"/>
            </a:endParaRPr>
          </a:p>
          <a:p>
            <a:pPr algn="ctr"/>
            <a:r>
              <a:rPr lang="fr-FR" sz="700" dirty="0" err="1">
                <a:solidFill>
                  <a:schemeClr val="bg1"/>
                </a:solidFill>
                <a:latin typeface="Gotham Book" pitchFamily="50" charset="0"/>
              </a:rPr>
              <a:t>beIN</a:t>
            </a:r>
            <a:r>
              <a:rPr lang="fr-FR" sz="700" dirty="0">
                <a:solidFill>
                  <a:schemeClr val="bg1"/>
                </a:solidFill>
                <a:latin typeface="Gotham Book" pitchFamily="50" charset="0"/>
              </a:rPr>
              <a:t> SPORTS France</a:t>
            </a:r>
          </a:p>
          <a:p>
            <a:pPr algn="ctr"/>
            <a:r>
              <a:rPr lang="fr-FR" sz="700" dirty="0">
                <a:solidFill>
                  <a:schemeClr val="bg1"/>
                </a:solidFill>
                <a:latin typeface="Gotham Book" pitchFamily="50" charset="0"/>
              </a:rPr>
              <a:t>53-55 avenue Emile Zola - 92100 Boulogne-Billancourt</a:t>
            </a:r>
          </a:p>
        </p:txBody>
      </p:sp>
      <p:sp>
        <p:nvSpPr>
          <p:cNvPr id="2" name="ZoneTexte 1"/>
          <p:cNvSpPr txBox="1"/>
          <p:nvPr/>
        </p:nvSpPr>
        <p:spPr>
          <a:xfrm>
            <a:off x="0" y="783245"/>
            <a:ext cx="6858000" cy="307777"/>
          </a:xfrm>
          <a:prstGeom prst="rect">
            <a:avLst/>
          </a:prstGeom>
          <a:noFill/>
        </p:spPr>
        <p:txBody>
          <a:bodyPr wrap="square" rtlCol="0">
            <a:spAutoFit/>
          </a:bodyPr>
          <a:lstStyle/>
          <a:p>
            <a:pPr algn="ctr"/>
            <a:r>
              <a:rPr lang="fr-FR" sz="1400" dirty="0" smtClean="0">
                <a:solidFill>
                  <a:srgbClr val="7030A0"/>
                </a:solidFill>
                <a:latin typeface="Gotham Black" pitchFamily="50" charset="0"/>
              </a:rPr>
              <a:t>Chef de Projet et Traffic Manager (H/F)</a:t>
            </a:r>
            <a:endParaRPr lang="fr-FR" sz="1400" dirty="0">
              <a:solidFill>
                <a:srgbClr val="7030A0"/>
              </a:solidFill>
              <a:latin typeface="Gotham Black" pitchFamily="50" charset="0"/>
            </a:endParaRPr>
          </a:p>
        </p:txBody>
      </p:sp>
      <p:pic>
        <p:nvPicPr>
          <p:cNvPr id="11" name="Imag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8512" y="86468"/>
            <a:ext cx="1969686" cy="349796"/>
          </a:xfrm>
          <a:prstGeom prst="rect">
            <a:avLst/>
          </a:prstGeom>
        </p:spPr>
      </p:pic>
      <p:sp>
        <p:nvSpPr>
          <p:cNvPr id="10" name="ZoneTexte 9"/>
          <p:cNvSpPr txBox="1"/>
          <p:nvPr/>
        </p:nvSpPr>
        <p:spPr>
          <a:xfrm>
            <a:off x="254905" y="1215349"/>
            <a:ext cx="6228445" cy="6740307"/>
          </a:xfrm>
          <a:prstGeom prst="rect">
            <a:avLst/>
          </a:prstGeom>
          <a:noFill/>
        </p:spPr>
        <p:txBody>
          <a:bodyPr wrap="square" rtlCol="0">
            <a:spAutoFit/>
          </a:bodyPr>
          <a:lstStyle/>
          <a:p>
            <a:pPr algn="just"/>
            <a:r>
              <a:rPr lang="fr-FR" sz="900" b="1" dirty="0" smtClean="0">
                <a:solidFill>
                  <a:srgbClr val="5F2987"/>
                </a:solidFill>
                <a:latin typeface="Gotham" pitchFamily="50" charset="0"/>
              </a:rPr>
              <a:t>CONTEXTE</a:t>
            </a:r>
            <a:r>
              <a:rPr lang="fr-FR" sz="900" b="1" dirty="0" smtClean="0">
                <a:solidFill>
                  <a:srgbClr val="5F2987"/>
                </a:solidFill>
                <a:latin typeface="Gotham" pitchFamily="50" charset="0"/>
              </a:rPr>
              <a:t>:</a:t>
            </a:r>
          </a:p>
          <a:p>
            <a:pPr algn="just"/>
            <a:endParaRPr lang="fr-FR" sz="900" b="1" dirty="0" smtClean="0">
              <a:solidFill>
                <a:srgbClr val="5F2987"/>
              </a:solidFill>
              <a:latin typeface="Gotham" pitchFamily="50" charset="0"/>
            </a:endParaRPr>
          </a:p>
          <a:p>
            <a:r>
              <a:rPr lang="fr-FR" sz="900" dirty="0">
                <a:latin typeface="Gotham Light" pitchFamily="50" charset="0"/>
              </a:rPr>
              <a:t>beIN SPORTS France, filiale de beIN MEDIA GROUP, propose aux fans de sport en France une offre de télévision payante premium, ainsi qu’une solution digitale OTT, un site internet </a:t>
            </a:r>
            <a:r>
              <a:rPr lang="fr-FR" sz="900" dirty="0">
                <a:latin typeface="Gotham Light" pitchFamily="50" charset="0"/>
                <a:hlinkClick r:id="rId5"/>
              </a:rPr>
              <a:t>www.beinsports.com</a:t>
            </a:r>
            <a:r>
              <a:rPr lang="fr-FR" sz="900" dirty="0">
                <a:latin typeface="Gotham Light" pitchFamily="50" charset="0"/>
              </a:rPr>
              <a:t> et de nombreux réseaux sociaux sur lesquels retrouver le meilleur du sport. Les chaînes de beIN SPORTS diffuse les championnats européens de football comme la Bundesliga, la </a:t>
            </a:r>
            <a:r>
              <a:rPr lang="fr-FR" sz="900" dirty="0" err="1">
                <a:latin typeface="Gotham Light" pitchFamily="50" charset="0"/>
              </a:rPr>
              <a:t>Serie</a:t>
            </a:r>
            <a:r>
              <a:rPr lang="fr-FR" sz="900" dirty="0">
                <a:latin typeface="Gotham Light" pitchFamily="50" charset="0"/>
              </a:rPr>
              <a:t> A, </a:t>
            </a:r>
            <a:r>
              <a:rPr lang="fr-FR" sz="900" dirty="0" err="1">
                <a:latin typeface="Gotham Light" pitchFamily="50" charset="0"/>
              </a:rPr>
              <a:t>laLiga</a:t>
            </a:r>
            <a:r>
              <a:rPr lang="fr-FR" sz="900" dirty="0">
                <a:latin typeface="Gotham Light" pitchFamily="50" charset="0"/>
              </a:rPr>
              <a:t>, la Ligue 2, mais aussi prochainement l’UEFA Euro, l’UEFA Champions League à compter de la saison 2021/2022, et la Coupe du Monde FIFA 2022. beIN SPORTS propose également une offre multisport diversifiée avec le meilleur des sports US, les Coupes d’Europe de Rugby, ou encore Wimbledon et la Coupe Davis. </a:t>
            </a:r>
          </a:p>
          <a:p>
            <a:endParaRPr lang="fr-FR" sz="900" dirty="0">
              <a:latin typeface="Gotham Light" pitchFamily="50" charset="0"/>
            </a:endParaRPr>
          </a:p>
          <a:p>
            <a:r>
              <a:rPr lang="fr-FR" sz="900" dirty="0" smtClean="0">
                <a:latin typeface="Gotham Light" pitchFamily="50" charset="0"/>
              </a:rPr>
              <a:t>Au </a:t>
            </a:r>
            <a:r>
              <a:rPr lang="fr-FR" sz="900" dirty="0">
                <a:latin typeface="Gotham Light" pitchFamily="50" charset="0"/>
              </a:rPr>
              <a:t>sein de la </a:t>
            </a:r>
            <a:r>
              <a:rPr lang="fr-FR" sz="900" dirty="0" smtClean="0">
                <a:latin typeface="Gotham Light" pitchFamily="50" charset="0"/>
              </a:rPr>
              <a:t>Direction de la Régie Publicitaire </a:t>
            </a:r>
            <a:r>
              <a:rPr lang="fr-FR" sz="900" dirty="0">
                <a:latin typeface="Gotham Light" pitchFamily="50" charset="0"/>
              </a:rPr>
              <a:t>de beIN Sports </a:t>
            </a:r>
            <a:r>
              <a:rPr lang="fr-FR" sz="900" dirty="0" smtClean="0">
                <a:latin typeface="Gotham Light" pitchFamily="50" charset="0"/>
              </a:rPr>
              <a:t>France et en lien avec la direction digitale groupe,  </a:t>
            </a:r>
            <a:r>
              <a:rPr lang="fr-FR" sz="900" dirty="0">
                <a:latin typeface="Gotham Light" pitchFamily="50" charset="0"/>
              </a:rPr>
              <a:t>dans le cadre d’un CDI, le </a:t>
            </a:r>
            <a:r>
              <a:rPr lang="fr-FR" sz="900" dirty="0" smtClean="0">
                <a:latin typeface="Gotham Light" pitchFamily="50" charset="0"/>
              </a:rPr>
              <a:t>Chef de Projet et Traffic Manager (H/F) </a:t>
            </a:r>
            <a:r>
              <a:rPr lang="fr-FR" sz="900" dirty="0">
                <a:latin typeface="Gotham Light" pitchFamily="50" charset="0"/>
              </a:rPr>
              <a:t>sera en </a:t>
            </a:r>
            <a:r>
              <a:rPr lang="fr-FR" sz="900" dirty="0" smtClean="0">
                <a:latin typeface="Gotham Light" pitchFamily="50" charset="0"/>
              </a:rPr>
              <a:t>charge </a:t>
            </a:r>
            <a:r>
              <a:rPr lang="fr-FR" sz="900" dirty="0">
                <a:latin typeface="Gotham Light" pitchFamily="50" charset="0"/>
              </a:rPr>
              <a:t>d’assister de façon opérationnelle les commerciaux en assurant les missions suivantes :</a:t>
            </a:r>
          </a:p>
          <a:p>
            <a:pPr algn="just"/>
            <a:endParaRPr lang="fr-FR" sz="900" b="1" dirty="0" smtClean="0">
              <a:solidFill>
                <a:srgbClr val="7030A0"/>
              </a:solidFill>
              <a:latin typeface="Gotham" pitchFamily="50" charset="0"/>
            </a:endParaRPr>
          </a:p>
          <a:p>
            <a:pPr algn="just"/>
            <a:r>
              <a:rPr lang="fr-FR" sz="900" b="1" dirty="0" smtClean="0">
                <a:solidFill>
                  <a:srgbClr val="5F2987"/>
                </a:solidFill>
                <a:latin typeface="Gotham" pitchFamily="50" charset="0"/>
              </a:rPr>
              <a:t>MISSIONS:</a:t>
            </a:r>
          </a:p>
          <a:p>
            <a:pPr lvl="0"/>
            <a:r>
              <a:rPr lang="fr-FR" sz="900" b="1" u="sng" dirty="0">
                <a:latin typeface="Gotham Black" pitchFamily="50" charset="0"/>
              </a:rPr>
              <a:t>Mise en œuvre et planification technique de campagnes publicitaires :</a:t>
            </a:r>
            <a:endParaRPr lang="fr-FR" sz="900" b="1" dirty="0">
              <a:latin typeface="Gotham Black" pitchFamily="50" charset="0"/>
            </a:endParaRPr>
          </a:p>
          <a:p>
            <a:pPr marL="171450" indent="-171450" algn="just">
              <a:buFont typeface="Arial" panose="020B0604020202020204" pitchFamily="34" charset="0"/>
              <a:buChar char="•"/>
            </a:pPr>
            <a:r>
              <a:rPr lang="fr-FR" sz="900" dirty="0">
                <a:latin typeface="Gotham Light" pitchFamily="50" charset="0"/>
              </a:rPr>
              <a:t>Réceptionner et valider les éléments créatifs (agence, annonceurs) </a:t>
            </a:r>
            <a:endParaRPr lang="fr-FR" sz="900" dirty="0" smtClean="0">
              <a:latin typeface="Gotham Light" pitchFamily="50" charset="0"/>
            </a:endParaRPr>
          </a:p>
          <a:p>
            <a:pPr marL="171450" indent="-171450" algn="just">
              <a:buFont typeface="Arial" panose="020B0604020202020204" pitchFamily="34" charset="0"/>
              <a:buChar char="•"/>
            </a:pPr>
            <a:r>
              <a:rPr lang="fr-FR" sz="900" dirty="0">
                <a:latin typeface="Gotham Light" pitchFamily="50" charset="0"/>
              </a:rPr>
              <a:t>Assurer le respect des éléments de la campagne publicitaire et vérifier leurs caractéristiques en accord avec les contraintes de notre </a:t>
            </a:r>
            <a:r>
              <a:rPr lang="fr-FR" sz="900" dirty="0" err="1">
                <a:latin typeface="Gotham Light" pitchFamily="50" charset="0"/>
              </a:rPr>
              <a:t>plateforrme</a:t>
            </a:r>
            <a:r>
              <a:rPr lang="fr-FR" sz="900" dirty="0">
                <a:latin typeface="Gotham Light" pitchFamily="50" charset="0"/>
              </a:rPr>
              <a:t> de publicité (poids limite, formats</a:t>
            </a:r>
            <a:r>
              <a:rPr lang="fr-FR" sz="900" dirty="0" smtClean="0">
                <a:latin typeface="Gotham Light" pitchFamily="50" charset="0"/>
              </a:rPr>
              <a:t>)</a:t>
            </a:r>
            <a:endParaRPr lang="fr-FR" sz="900" dirty="0">
              <a:latin typeface="Gotham Light" pitchFamily="50" charset="0"/>
            </a:endParaRPr>
          </a:p>
          <a:p>
            <a:pPr marL="171450" indent="-171450" algn="just">
              <a:buFont typeface="Arial" panose="020B0604020202020204" pitchFamily="34" charset="0"/>
              <a:buChar char="•"/>
            </a:pPr>
            <a:r>
              <a:rPr lang="fr-FR" sz="900" dirty="0">
                <a:latin typeface="Gotham Light" pitchFamily="50" charset="0"/>
              </a:rPr>
              <a:t>Mettre en ligne des campagnes sur ordinateur, mobile et tablette</a:t>
            </a:r>
          </a:p>
          <a:p>
            <a:pPr marL="171450" indent="-171450" algn="just">
              <a:buFont typeface="Arial" panose="020B0604020202020204" pitchFamily="34" charset="0"/>
              <a:buChar char="•"/>
            </a:pPr>
            <a:r>
              <a:rPr lang="fr-FR" sz="900" dirty="0">
                <a:latin typeface="Gotham Light" pitchFamily="50" charset="0"/>
              </a:rPr>
              <a:t>Programmer des campagnes via la plateforme de publicité tout en respectant les données (durée, volume, </a:t>
            </a:r>
            <a:r>
              <a:rPr lang="fr-FR" sz="900" dirty="0" err="1">
                <a:latin typeface="Gotham Light" pitchFamily="50" charset="0"/>
              </a:rPr>
              <a:t>etc</a:t>
            </a:r>
            <a:r>
              <a:rPr lang="fr-FR" sz="900" dirty="0">
                <a:latin typeface="Gotham Light" pitchFamily="50" charset="0"/>
              </a:rPr>
              <a:t>) définies dans l’Ordre </a:t>
            </a:r>
            <a:r>
              <a:rPr lang="fr-FR" sz="900" dirty="0" smtClean="0">
                <a:latin typeface="Gotham Light" pitchFamily="50" charset="0"/>
              </a:rPr>
              <a:t>d’Insertion</a:t>
            </a:r>
          </a:p>
          <a:p>
            <a:pPr marL="171450" indent="-171450" algn="just">
              <a:buFont typeface="Arial" panose="020B0604020202020204" pitchFamily="34" charset="0"/>
              <a:buChar char="•"/>
            </a:pPr>
            <a:r>
              <a:rPr lang="fr-FR" sz="900" dirty="0" smtClean="0">
                <a:latin typeface="Gotham Light" pitchFamily="50" charset="0"/>
              </a:rPr>
              <a:t>Gérer les campagnes: optimiser les volumes et les performances</a:t>
            </a:r>
          </a:p>
          <a:p>
            <a:pPr marL="171450" indent="-171450" algn="just">
              <a:buFont typeface="Arial" panose="020B0604020202020204" pitchFamily="34" charset="0"/>
              <a:buChar char="•"/>
            </a:pPr>
            <a:r>
              <a:rPr lang="fr-FR" sz="900" dirty="0">
                <a:latin typeface="Gotham Light" pitchFamily="50" charset="0"/>
              </a:rPr>
              <a:t>Analyser les performances des campagnes dans un objectif </a:t>
            </a:r>
            <a:r>
              <a:rPr lang="fr-FR" sz="900" dirty="0" smtClean="0">
                <a:latin typeface="Gotham Light" pitchFamily="50" charset="0"/>
              </a:rPr>
              <a:t>d’optimisation</a:t>
            </a:r>
          </a:p>
          <a:p>
            <a:pPr marL="171450" indent="-171450" algn="just">
              <a:buFont typeface="Arial" panose="020B0604020202020204" pitchFamily="34" charset="0"/>
              <a:buChar char="•"/>
            </a:pPr>
            <a:r>
              <a:rPr lang="fr-FR" sz="900" dirty="0" smtClean="0">
                <a:latin typeface="Gotham Light" pitchFamily="50" charset="0"/>
              </a:rPr>
              <a:t>Etablir le bilan  des campagnes: envoyer des rapports de diffusion aux agences </a:t>
            </a:r>
          </a:p>
          <a:p>
            <a:pPr marL="171450" indent="-171450" algn="just">
              <a:buFont typeface="Arial" panose="020B0604020202020204" pitchFamily="34" charset="0"/>
              <a:buChar char="•"/>
            </a:pPr>
            <a:endParaRPr lang="fr-FR" sz="900" dirty="0">
              <a:latin typeface="Gotham Light" pitchFamily="50" charset="0"/>
            </a:endParaRPr>
          </a:p>
          <a:p>
            <a:pPr lvl="0"/>
            <a:r>
              <a:rPr lang="fr-FR" sz="900" b="1" u="sng" dirty="0">
                <a:latin typeface="Gotham Black" pitchFamily="50" charset="0"/>
              </a:rPr>
              <a:t>Accompagnement des commerciaux :</a:t>
            </a:r>
            <a:endParaRPr lang="fr-FR" sz="900" dirty="0">
              <a:latin typeface="Gotham Black" pitchFamily="50" charset="0"/>
            </a:endParaRPr>
          </a:p>
          <a:p>
            <a:pPr marL="171450" indent="-171450" algn="just">
              <a:buFont typeface="Arial" panose="020B0604020202020204" pitchFamily="34" charset="0"/>
              <a:buChar char="•"/>
            </a:pPr>
            <a:r>
              <a:rPr lang="fr-FR" sz="900" dirty="0">
                <a:latin typeface="Gotham Light" pitchFamily="50" charset="0"/>
              </a:rPr>
              <a:t>Assurer la gestion de l’inventaire, </a:t>
            </a:r>
            <a:r>
              <a:rPr lang="fr-FR" sz="900" dirty="0" smtClean="0">
                <a:latin typeface="Gotham Light" pitchFamily="50" charset="0"/>
              </a:rPr>
              <a:t>la définition </a:t>
            </a:r>
            <a:r>
              <a:rPr lang="fr-FR" sz="900" dirty="0">
                <a:latin typeface="Gotham Light" pitchFamily="50" charset="0"/>
              </a:rPr>
              <a:t>des </a:t>
            </a:r>
            <a:r>
              <a:rPr lang="fr-FR" sz="900" dirty="0" smtClean="0">
                <a:latin typeface="Gotham Light" pitchFamily="50" charset="0"/>
              </a:rPr>
              <a:t>formats et les accompagner dans certains RDV stratégiques.</a:t>
            </a:r>
          </a:p>
          <a:p>
            <a:pPr marL="171450" indent="-171450" algn="just">
              <a:buFont typeface="Arial" panose="020B0604020202020204" pitchFamily="34" charset="0"/>
              <a:buChar char="•"/>
            </a:pPr>
            <a:r>
              <a:rPr lang="fr-FR" sz="900" dirty="0">
                <a:latin typeface="Gotham Light" pitchFamily="50" charset="0"/>
              </a:rPr>
              <a:t>Etre force de propositions dans le cadre </a:t>
            </a:r>
            <a:r>
              <a:rPr lang="fr-FR" sz="900" dirty="0" smtClean="0">
                <a:latin typeface="Gotham Light" pitchFamily="50" charset="0"/>
              </a:rPr>
              <a:t>de nouveaux formats et prestataires et dans la mise en place d’un argumentaire digital en lien avec le marketing.</a:t>
            </a:r>
          </a:p>
          <a:p>
            <a:pPr algn="just"/>
            <a:endParaRPr lang="fr-FR" sz="900" dirty="0">
              <a:latin typeface="Gotham Light" pitchFamily="50" charset="0"/>
            </a:endParaRPr>
          </a:p>
          <a:p>
            <a:pPr lvl="0"/>
            <a:r>
              <a:rPr lang="fr-FR" sz="900" b="1" u="sng" dirty="0">
                <a:latin typeface="Gotham Black" pitchFamily="50" charset="0"/>
              </a:rPr>
              <a:t>Développement Digital</a:t>
            </a:r>
            <a:r>
              <a:rPr lang="fr-FR" sz="900" dirty="0">
                <a:latin typeface="Gotham Black" pitchFamily="50" charset="0"/>
              </a:rPr>
              <a:t> : </a:t>
            </a:r>
          </a:p>
          <a:p>
            <a:pPr marL="171450" indent="-171450" algn="just">
              <a:buFont typeface="Arial" panose="020B0604020202020204" pitchFamily="34" charset="0"/>
              <a:buChar char="•"/>
            </a:pPr>
            <a:r>
              <a:rPr lang="fr-FR" sz="900" dirty="0">
                <a:latin typeface="Gotham Light" pitchFamily="50" charset="0"/>
              </a:rPr>
              <a:t>Faire un état des lieux de l’inventaire publicitaire  actuel à commercialiser et réfléchir à la façon de </a:t>
            </a:r>
            <a:r>
              <a:rPr lang="fr-FR" sz="900" dirty="0" smtClean="0">
                <a:latin typeface="Gotham Light" pitchFamily="50" charset="0"/>
              </a:rPr>
              <a:t>l’optimiser. </a:t>
            </a:r>
            <a:endParaRPr lang="fr-FR" sz="900" dirty="0">
              <a:latin typeface="Gotham Light" pitchFamily="50" charset="0"/>
            </a:endParaRPr>
          </a:p>
          <a:p>
            <a:pPr marL="171450" indent="-171450" algn="just">
              <a:buFont typeface="Arial" panose="020B0604020202020204" pitchFamily="34" charset="0"/>
              <a:buChar char="•"/>
            </a:pPr>
            <a:r>
              <a:rPr lang="fr-FR" sz="900" dirty="0">
                <a:latin typeface="Gotham Light" pitchFamily="50" charset="0"/>
              </a:rPr>
              <a:t>Etre force de propositions sur les pistes d’optimisation du chiffre d’affaires du digital tout en respectant les lois en vigueur : l</a:t>
            </a:r>
            <a:r>
              <a:rPr lang="fr-FR" sz="900" dirty="0" smtClean="0">
                <a:latin typeface="Gotham Light" pitchFamily="50" charset="0"/>
              </a:rPr>
              <a:t>e </a:t>
            </a:r>
            <a:r>
              <a:rPr lang="fr-FR" sz="900" dirty="0">
                <a:latin typeface="Gotham Light" pitchFamily="50" charset="0"/>
              </a:rPr>
              <a:t>lancement de nouveaux formats en accord avec les personnes en charge du digital en France et à </a:t>
            </a:r>
            <a:r>
              <a:rPr lang="fr-FR" sz="900" dirty="0" smtClean="0">
                <a:latin typeface="Gotham Light" pitchFamily="50" charset="0"/>
              </a:rPr>
              <a:t>Doha</a:t>
            </a:r>
          </a:p>
          <a:p>
            <a:pPr marL="171450" indent="-171450" algn="just">
              <a:buFont typeface="Arial" panose="020B0604020202020204" pitchFamily="34" charset="0"/>
              <a:buChar char="•"/>
            </a:pPr>
            <a:r>
              <a:rPr lang="fr-FR" sz="900" dirty="0" smtClean="0">
                <a:latin typeface="Gotham Light" pitchFamily="50" charset="0"/>
              </a:rPr>
              <a:t>Optimiser les ventes en programmatique en travaillant de concert avec la direction digitale groupe</a:t>
            </a:r>
          </a:p>
          <a:p>
            <a:pPr marL="171450" indent="-171450" algn="just">
              <a:buFont typeface="Arial" panose="020B0604020202020204" pitchFamily="34" charset="0"/>
              <a:buChar char="•"/>
            </a:pPr>
            <a:r>
              <a:rPr lang="fr-FR" sz="900" dirty="0" smtClean="0">
                <a:latin typeface="Gotham Light" pitchFamily="50" charset="0"/>
              </a:rPr>
              <a:t>Suivre les évolutions de nos formats publicitaires sur nos réseaux sociaux :les évolutions de nos accords contractuels,  l’implémentation des formats publicitaires , le </a:t>
            </a:r>
            <a:r>
              <a:rPr lang="fr-FR" sz="900" dirty="0" err="1" smtClean="0">
                <a:latin typeface="Gotham Light" pitchFamily="50" charset="0"/>
              </a:rPr>
              <a:t>taggage</a:t>
            </a:r>
            <a:r>
              <a:rPr lang="fr-FR" sz="900" dirty="0" smtClean="0">
                <a:latin typeface="Gotham Light" pitchFamily="50" charset="0"/>
              </a:rPr>
              <a:t>., les </a:t>
            </a:r>
            <a:r>
              <a:rPr lang="fr-FR" sz="900" dirty="0" err="1" smtClean="0">
                <a:latin typeface="Gotham Light" pitchFamily="50" charset="0"/>
              </a:rPr>
              <a:t>dashboard</a:t>
            </a:r>
            <a:r>
              <a:rPr lang="fr-FR" sz="900" dirty="0" smtClean="0">
                <a:latin typeface="Gotham Light" pitchFamily="50" charset="0"/>
              </a:rPr>
              <a:t> de suivi du CA.</a:t>
            </a:r>
          </a:p>
          <a:p>
            <a:pPr marL="171450" indent="-171450" algn="just">
              <a:buFont typeface="Arial" panose="020B0604020202020204" pitchFamily="34" charset="0"/>
              <a:buChar char="•"/>
            </a:pPr>
            <a:r>
              <a:rPr lang="fr-FR" sz="900" dirty="0" smtClean="0">
                <a:latin typeface="Gotham Light" pitchFamily="50" charset="0"/>
              </a:rPr>
              <a:t>Etudier </a:t>
            </a:r>
            <a:r>
              <a:rPr lang="fr-FR" sz="900" dirty="0">
                <a:latin typeface="Gotham Light" pitchFamily="50" charset="0"/>
              </a:rPr>
              <a:t>des partenariats possible avec des prestataires  extérieurs dans le but d’optimiser le  chiffre d’affaire du digital </a:t>
            </a:r>
            <a:r>
              <a:rPr lang="fr-FR" sz="900" dirty="0" smtClean="0">
                <a:latin typeface="Gotham Light" pitchFamily="50" charset="0"/>
              </a:rPr>
              <a:t>(outils </a:t>
            </a:r>
            <a:r>
              <a:rPr lang="fr-FR" sz="900" dirty="0">
                <a:latin typeface="Gotham Light" pitchFamily="50" charset="0"/>
              </a:rPr>
              <a:t>de visibilité, technologie de géolocalisation, monétisation de la data, nouveaux formats..) </a:t>
            </a:r>
            <a:endParaRPr lang="fr-FR" sz="900" dirty="0" smtClean="0">
              <a:latin typeface="Gotham Light" pitchFamily="50" charset="0"/>
            </a:endParaRPr>
          </a:p>
          <a:p>
            <a:pPr marL="171450" indent="-171450" algn="just">
              <a:buFont typeface="Arial" panose="020B0604020202020204" pitchFamily="34" charset="0"/>
              <a:buChar char="•"/>
            </a:pPr>
            <a:r>
              <a:rPr lang="fr-FR" sz="900" dirty="0">
                <a:latin typeface="Gotham Light" pitchFamily="50" charset="0"/>
              </a:rPr>
              <a:t>Se tenir informé des évolutions du marché digital et partager ces informations avec l’équipe </a:t>
            </a:r>
          </a:p>
          <a:p>
            <a:pPr algn="just"/>
            <a:endParaRPr lang="fr-FR" sz="900" dirty="0" smtClean="0">
              <a:latin typeface="Gotham Book" pitchFamily="50" charset="0"/>
            </a:endParaRPr>
          </a:p>
          <a:p>
            <a:pPr algn="just"/>
            <a:r>
              <a:rPr lang="fr-FR" sz="900" dirty="0">
                <a:latin typeface="Gotham Light" pitchFamily="50" charset="0"/>
              </a:rPr>
              <a:t/>
            </a:r>
            <a:br>
              <a:rPr lang="fr-FR" sz="900" dirty="0">
                <a:latin typeface="Gotham Light" pitchFamily="50" charset="0"/>
              </a:rPr>
            </a:br>
            <a:endParaRPr lang="fr-FR" sz="900" dirty="0">
              <a:latin typeface="Gotham Light" pitchFamily="50" charset="0"/>
            </a:endParaRPr>
          </a:p>
        </p:txBody>
      </p:sp>
    </p:spTree>
    <p:extLst>
      <p:ext uri="{BB962C8B-B14F-4D97-AF65-F5344CB8AC3E}">
        <p14:creationId xmlns:p14="http://schemas.microsoft.com/office/powerpoint/2010/main" val="1237482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t="8682"/>
          <a:stretch/>
        </p:blipFill>
        <p:spPr>
          <a:xfrm>
            <a:off x="0" y="-260516"/>
            <a:ext cx="6858000" cy="1043763"/>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59204"/>
            <a:ext cx="6858000" cy="1333500"/>
          </a:xfrm>
          <a:prstGeom prst="rect">
            <a:avLst/>
          </a:prstGeom>
        </p:spPr>
      </p:pic>
      <p:sp>
        <p:nvSpPr>
          <p:cNvPr id="8" name="ZoneTexte 7"/>
          <p:cNvSpPr txBox="1"/>
          <p:nvPr/>
        </p:nvSpPr>
        <p:spPr>
          <a:xfrm>
            <a:off x="4101279" y="107476"/>
            <a:ext cx="2382071" cy="307777"/>
          </a:xfrm>
          <a:prstGeom prst="rect">
            <a:avLst/>
          </a:prstGeom>
          <a:noFill/>
        </p:spPr>
        <p:txBody>
          <a:bodyPr wrap="square" rtlCol="0">
            <a:spAutoFit/>
          </a:bodyPr>
          <a:lstStyle/>
          <a:p>
            <a:pPr algn="r"/>
            <a:r>
              <a:rPr lang="fr-FR" sz="1400" dirty="0" smtClean="0">
                <a:solidFill>
                  <a:schemeClr val="bg1"/>
                </a:solidFill>
                <a:latin typeface="Gotham Light" pitchFamily="50" charset="0"/>
              </a:rPr>
              <a:t>OFFRE D’EMPLOI</a:t>
            </a:r>
            <a:endParaRPr lang="fr-FR" sz="1400" dirty="0">
              <a:solidFill>
                <a:schemeClr val="bg1"/>
              </a:solidFill>
              <a:latin typeface="Gotham Light" pitchFamily="50" charset="0"/>
            </a:endParaRPr>
          </a:p>
        </p:txBody>
      </p:sp>
      <p:sp>
        <p:nvSpPr>
          <p:cNvPr id="9" name="ZoneTexte 8"/>
          <p:cNvSpPr txBox="1"/>
          <p:nvPr/>
        </p:nvSpPr>
        <p:spPr>
          <a:xfrm>
            <a:off x="0" y="8587712"/>
            <a:ext cx="6858000" cy="754053"/>
          </a:xfrm>
          <a:prstGeom prst="rect">
            <a:avLst/>
          </a:prstGeom>
          <a:noFill/>
        </p:spPr>
        <p:txBody>
          <a:bodyPr wrap="square" rtlCol="0">
            <a:spAutoFit/>
          </a:bodyPr>
          <a:lstStyle/>
          <a:p>
            <a:pPr algn="ctr">
              <a:spcAft>
                <a:spcPts val="600"/>
              </a:spcAft>
            </a:pPr>
            <a:r>
              <a:rPr lang="fr-FR" sz="900" b="1" dirty="0" smtClean="0">
                <a:solidFill>
                  <a:schemeClr val="bg1"/>
                </a:solidFill>
                <a:latin typeface="Gotham Book" pitchFamily="50" charset="0"/>
              </a:rPr>
              <a:t>HUMAN RESOURCES DEPARTMENT</a:t>
            </a:r>
          </a:p>
          <a:p>
            <a:pPr algn="ctr"/>
            <a:r>
              <a:rPr lang="fr-FR" sz="800" dirty="0" smtClean="0">
                <a:solidFill>
                  <a:schemeClr val="bg1"/>
                </a:solidFill>
                <a:latin typeface="Gotham Book" pitchFamily="50" charset="0"/>
              </a:rPr>
              <a:t>recrutement@bein.net</a:t>
            </a:r>
          </a:p>
          <a:p>
            <a:pPr algn="ctr"/>
            <a:endParaRPr lang="fr-FR" sz="700" dirty="0">
              <a:solidFill>
                <a:schemeClr val="bg1"/>
              </a:solidFill>
              <a:latin typeface="Gotham Book" pitchFamily="50" charset="0"/>
            </a:endParaRPr>
          </a:p>
          <a:p>
            <a:pPr algn="ctr"/>
            <a:r>
              <a:rPr lang="fr-FR" sz="700" dirty="0" err="1">
                <a:solidFill>
                  <a:schemeClr val="bg1"/>
                </a:solidFill>
                <a:latin typeface="Gotham Book" pitchFamily="50" charset="0"/>
              </a:rPr>
              <a:t>beIN</a:t>
            </a:r>
            <a:r>
              <a:rPr lang="fr-FR" sz="700" dirty="0">
                <a:solidFill>
                  <a:schemeClr val="bg1"/>
                </a:solidFill>
                <a:latin typeface="Gotham Book" pitchFamily="50" charset="0"/>
              </a:rPr>
              <a:t> SPORTS France</a:t>
            </a:r>
          </a:p>
          <a:p>
            <a:pPr algn="ctr"/>
            <a:r>
              <a:rPr lang="fr-FR" sz="700" dirty="0">
                <a:solidFill>
                  <a:schemeClr val="bg1"/>
                </a:solidFill>
                <a:latin typeface="Gotham Book" pitchFamily="50" charset="0"/>
              </a:rPr>
              <a:t>53-55 avenue Emile Zola - 92100 Boulogne-Billancourt</a:t>
            </a:r>
          </a:p>
        </p:txBody>
      </p:sp>
      <p:sp>
        <p:nvSpPr>
          <p:cNvPr id="2" name="ZoneTexte 1"/>
          <p:cNvSpPr txBox="1"/>
          <p:nvPr/>
        </p:nvSpPr>
        <p:spPr>
          <a:xfrm>
            <a:off x="0" y="783245"/>
            <a:ext cx="6858000" cy="307777"/>
          </a:xfrm>
          <a:prstGeom prst="rect">
            <a:avLst/>
          </a:prstGeom>
          <a:noFill/>
        </p:spPr>
        <p:txBody>
          <a:bodyPr wrap="square" rtlCol="0">
            <a:spAutoFit/>
          </a:bodyPr>
          <a:lstStyle/>
          <a:p>
            <a:pPr algn="ctr"/>
            <a:r>
              <a:rPr lang="fr-FR" sz="1400" dirty="0" smtClean="0">
                <a:solidFill>
                  <a:srgbClr val="7030A0"/>
                </a:solidFill>
                <a:latin typeface="Gotham Black" pitchFamily="50" charset="0"/>
              </a:rPr>
              <a:t>Chef de Projet et Traffic Manager (H/F)</a:t>
            </a:r>
            <a:endParaRPr lang="fr-FR" sz="1400" dirty="0">
              <a:solidFill>
                <a:srgbClr val="7030A0"/>
              </a:solidFill>
              <a:latin typeface="Gotham Black" pitchFamily="50" charset="0"/>
            </a:endParaRPr>
          </a:p>
        </p:txBody>
      </p:sp>
      <p:pic>
        <p:nvPicPr>
          <p:cNvPr id="11" name="Imag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8512" y="86468"/>
            <a:ext cx="1969686" cy="349796"/>
          </a:xfrm>
          <a:prstGeom prst="rect">
            <a:avLst/>
          </a:prstGeom>
        </p:spPr>
      </p:pic>
      <p:sp>
        <p:nvSpPr>
          <p:cNvPr id="10" name="ZoneTexte 9"/>
          <p:cNvSpPr txBox="1"/>
          <p:nvPr/>
        </p:nvSpPr>
        <p:spPr>
          <a:xfrm>
            <a:off x="254905" y="1514417"/>
            <a:ext cx="6228445" cy="2031325"/>
          </a:xfrm>
          <a:prstGeom prst="rect">
            <a:avLst/>
          </a:prstGeom>
          <a:noFill/>
        </p:spPr>
        <p:txBody>
          <a:bodyPr wrap="square" rtlCol="0">
            <a:spAutoFit/>
          </a:bodyPr>
          <a:lstStyle/>
          <a:p>
            <a:pPr algn="just"/>
            <a:endParaRPr lang="fr-FR" sz="900" dirty="0" smtClean="0">
              <a:latin typeface="Gotham Book" pitchFamily="50" charset="0"/>
            </a:endParaRPr>
          </a:p>
          <a:p>
            <a:pPr algn="just"/>
            <a:r>
              <a:rPr lang="fr-FR" sz="900" b="1" dirty="0" smtClean="0">
                <a:solidFill>
                  <a:srgbClr val="5F2987"/>
                </a:solidFill>
                <a:latin typeface="Gotham" pitchFamily="50" charset="0"/>
              </a:rPr>
              <a:t>PROFIL ET COMPÉTENCES</a:t>
            </a:r>
          </a:p>
          <a:p>
            <a:pPr lvl="0"/>
            <a:r>
              <a:rPr lang="fr-FR" sz="900" dirty="0" smtClean="0">
                <a:latin typeface="Gotham Light" pitchFamily="50" charset="0"/>
              </a:rPr>
              <a:t>Titulaire </a:t>
            </a:r>
            <a:r>
              <a:rPr lang="fr-FR" sz="900" dirty="0">
                <a:latin typeface="Gotham Light" pitchFamily="50" charset="0"/>
              </a:rPr>
              <a:t>d’un bac + 2/3 </a:t>
            </a:r>
            <a:r>
              <a:rPr lang="fr-FR" sz="900" dirty="0" smtClean="0">
                <a:latin typeface="Gotham Light" pitchFamily="50" charset="0"/>
              </a:rPr>
              <a:t>orienté </a:t>
            </a:r>
            <a:r>
              <a:rPr lang="fr-FR" sz="900" dirty="0">
                <a:latin typeface="Gotham Light" pitchFamily="50" charset="0"/>
              </a:rPr>
              <a:t>multimédia </a:t>
            </a:r>
            <a:r>
              <a:rPr lang="fr-FR" sz="900" dirty="0" smtClean="0">
                <a:latin typeface="Gotham Light" pitchFamily="50" charset="0"/>
              </a:rPr>
              <a:t>et/ou </a:t>
            </a:r>
            <a:r>
              <a:rPr lang="fr-FR" sz="900" dirty="0">
                <a:latin typeface="Gotham Light" pitchFamily="50" charset="0"/>
              </a:rPr>
              <a:t>marketing</a:t>
            </a:r>
            <a:r>
              <a:rPr lang="fr-FR" sz="900" dirty="0" smtClean="0">
                <a:latin typeface="Gotham Light" pitchFamily="50" charset="0"/>
              </a:rPr>
              <a:t>, </a:t>
            </a:r>
            <a:r>
              <a:rPr lang="fr-FR" sz="900" dirty="0">
                <a:latin typeface="Gotham Light" pitchFamily="50" charset="0"/>
              </a:rPr>
              <a:t>vous disposez d’une expérience d’au minimum </a:t>
            </a:r>
            <a:r>
              <a:rPr lang="fr-FR" sz="900" dirty="0" smtClean="0">
                <a:latin typeface="Gotham Light" pitchFamily="50" charset="0"/>
              </a:rPr>
              <a:t>2 ans </a:t>
            </a:r>
            <a:r>
              <a:rPr lang="fr-FR" sz="900" dirty="0">
                <a:latin typeface="Gotham Light" pitchFamily="50" charset="0"/>
              </a:rPr>
              <a:t>en tant que Traffic </a:t>
            </a:r>
            <a:r>
              <a:rPr lang="fr-FR" sz="900" dirty="0" smtClean="0">
                <a:latin typeface="Gotham Light" pitchFamily="50" charset="0"/>
              </a:rPr>
              <a:t>Manager avec une bonne connaissance des achats programmatiques et si possible au sein d’une régie publicitaire</a:t>
            </a:r>
            <a:endParaRPr lang="fr-FR" sz="900" dirty="0">
              <a:latin typeface="Gotham Light" pitchFamily="50" charset="0"/>
            </a:endParaRPr>
          </a:p>
          <a:p>
            <a:pPr lvl="0"/>
            <a:r>
              <a:rPr lang="fr-FR" sz="900" dirty="0">
                <a:latin typeface="Gotham Light" pitchFamily="50" charset="0"/>
              </a:rPr>
              <a:t>Vous </a:t>
            </a:r>
            <a:r>
              <a:rPr lang="fr-FR" sz="900" dirty="0" smtClean="0">
                <a:latin typeface="Gotham Light" pitchFamily="50" charset="0"/>
              </a:rPr>
              <a:t>avec une bonne maitrise du </a:t>
            </a:r>
            <a:r>
              <a:rPr lang="fr-FR" sz="900" dirty="0">
                <a:latin typeface="Gotham Light" pitchFamily="50" charset="0"/>
              </a:rPr>
              <a:t>HTML5, </a:t>
            </a:r>
            <a:r>
              <a:rPr lang="fr-FR" sz="900" dirty="0" smtClean="0">
                <a:latin typeface="Gotham Light" pitchFamily="50" charset="0"/>
              </a:rPr>
              <a:t>CSS3. Une </a:t>
            </a:r>
            <a:r>
              <a:rPr lang="fr-FR" sz="900" dirty="0">
                <a:latin typeface="Gotham Light" pitchFamily="50" charset="0"/>
              </a:rPr>
              <a:t>connaissance d’un </a:t>
            </a:r>
            <a:r>
              <a:rPr lang="fr-FR" sz="900" dirty="0" err="1">
                <a:latin typeface="Gotham Light" pitchFamily="50" charset="0"/>
              </a:rPr>
              <a:t>adserver</a:t>
            </a:r>
            <a:r>
              <a:rPr lang="fr-FR" sz="900" dirty="0">
                <a:latin typeface="Gotham Light" pitchFamily="50" charset="0"/>
              </a:rPr>
              <a:t> </a:t>
            </a:r>
            <a:r>
              <a:rPr lang="fr-FR" sz="900" dirty="0" smtClean="0">
                <a:latin typeface="Gotham Light" pitchFamily="50" charset="0"/>
              </a:rPr>
              <a:t>ainsi qu’une </a:t>
            </a:r>
            <a:r>
              <a:rPr lang="fr-FR" sz="900" dirty="0">
                <a:latin typeface="Gotham Light" pitchFamily="50" charset="0"/>
              </a:rPr>
              <a:t>excellente connaissance de </a:t>
            </a:r>
            <a:r>
              <a:rPr lang="fr-FR" sz="900" dirty="0" smtClean="0">
                <a:latin typeface="Gotham Light" pitchFamily="50" charset="0"/>
              </a:rPr>
              <a:t>DFP serait un plus,</a:t>
            </a:r>
          </a:p>
          <a:p>
            <a:pPr lvl="0"/>
            <a:r>
              <a:rPr lang="fr-FR" sz="900" dirty="0" smtClean="0">
                <a:latin typeface="Gotham Light" pitchFamily="50" charset="0"/>
              </a:rPr>
              <a:t>Une sensibilité </a:t>
            </a:r>
            <a:r>
              <a:rPr lang="fr-FR" sz="900" dirty="0">
                <a:latin typeface="Gotham Light" pitchFamily="50" charset="0"/>
              </a:rPr>
              <a:t>aux UI/UX </a:t>
            </a:r>
            <a:r>
              <a:rPr lang="fr-FR" sz="900" dirty="0" smtClean="0">
                <a:latin typeface="Gotham Light" pitchFamily="50" charset="0"/>
              </a:rPr>
              <a:t>et une bonne maitrise d’Excel.</a:t>
            </a:r>
          </a:p>
          <a:p>
            <a:pPr lvl="0"/>
            <a:r>
              <a:rPr lang="fr-FR" sz="900" dirty="0" smtClean="0">
                <a:latin typeface="Gotham Light" pitchFamily="50" charset="0"/>
              </a:rPr>
              <a:t>Vous êtes passionné de sports et vous avez un anglais opérationnel </a:t>
            </a:r>
          </a:p>
          <a:p>
            <a:pPr lvl="0"/>
            <a:endParaRPr lang="fr-FR" sz="900" b="1" dirty="0">
              <a:solidFill>
                <a:srgbClr val="7030A0"/>
              </a:solidFill>
              <a:latin typeface="Gotham Light" pitchFamily="50" charset="0"/>
            </a:endParaRPr>
          </a:p>
          <a:p>
            <a:pPr lvl="0"/>
            <a:r>
              <a:rPr lang="fr-FR" sz="900" b="1" dirty="0" smtClean="0">
                <a:solidFill>
                  <a:srgbClr val="7030A0"/>
                </a:solidFill>
                <a:latin typeface="Gotham" pitchFamily="50" charset="0"/>
              </a:rPr>
              <a:t>QUALITES REQUISES</a:t>
            </a:r>
          </a:p>
          <a:p>
            <a:r>
              <a:rPr lang="fr-FR" sz="900" dirty="0" smtClean="0">
                <a:latin typeface="Gotham Light" pitchFamily="50" charset="0"/>
              </a:rPr>
              <a:t>Vous </a:t>
            </a:r>
            <a:r>
              <a:rPr lang="fr-FR" sz="900" dirty="0">
                <a:latin typeface="Gotham Light" pitchFamily="50" charset="0"/>
              </a:rPr>
              <a:t>êtes doté(e) de </a:t>
            </a:r>
            <a:r>
              <a:rPr lang="fr-FR" sz="900" dirty="0" smtClean="0">
                <a:latin typeface="Gotham Light" pitchFamily="50" charset="0"/>
              </a:rPr>
              <a:t>rigueur, de curiosité </a:t>
            </a:r>
            <a:r>
              <a:rPr lang="fr-FR" sz="900" dirty="0">
                <a:latin typeface="Gotham Light" pitchFamily="50" charset="0"/>
              </a:rPr>
              <a:t>et d’organisation avec un respect des </a:t>
            </a:r>
            <a:r>
              <a:rPr lang="fr-FR" sz="900" dirty="0" smtClean="0">
                <a:latin typeface="Gotham Light" pitchFamily="50" charset="0"/>
              </a:rPr>
              <a:t>délais,  </a:t>
            </a:r>
            <a:r>
              <a:rPr lang="fr-FR" sz="900" dirty="0">
                <a:latin typeface="Gotham Light" pitchFamily="50" charset="0"/>
              </a:rPr>
              <a:t>persévérant(e), disponible et vous avez un bon </a:t>
            </a:r>
            <a:r>
              <a:rPr lang="fr-FR" sz="900" dirty="0" smtClean="0">
                <a:latin typeface="Gotham Light" pitchFamily="50" charset="0"/>
              </a:rPr>
              <a:t>relationnel.</a:t>
            </a:r>
            <a:r>
              <a:rPr lang="fr-FR" sz="900" dirty="0">
                <a:latin typeface="Gotham Light" pitchFamily="50" charset="0"/>
              </a:rPr>
              <a:t/>
            </a:r>
            <a:br>
              <a:rPr lang="fr-FR" sz="900" dirty="0">
                <a:latin typeface="Gotham Light" pitchFamily="50" charset="0"/>
              </a:rPr>
            </a:br>
            <a:endParaRPr lang="fr-FR" sz="900" dirty="0">
              <a:latin typeface="Gotham Light" pitchFamily="50" charset="0"/>
            </a:endParaRPr>
          </a:p>
        </p:txBody>
      </p:sp>
    </p:spTree>
    <p:extLst>
      <p:ext uri="{BB962C8B-B14F-4D97-AF65-F5344CB8AC3E}">
        <p14:creationId xmlns:p14="http://schemas.microsoft.com/office/powerpoint/2010/main" val="3419502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1698</TotalTime>
  <Words>341</Words>
  <Application>Microsoft Office PowerPoint</Application>
  <PresentationFormat>Affichage à l'écran (4:3)</PresentationFormat>
  <Paragraphs>52</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Gotham</vt:lpstr>
      <vt:lpstr>Gotham Black</vt:lpstr>
      <vt:lpstr>Gotham Book</vt:lpstr>
      <vt:lpstr>Gotham Light</vt:lpstr>
      <vt:lpstr>Thème Office</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Manon BARBAY</dc:creator>
  <cp:lastModifiedBy>Nadia LADGHEM</cp:lastModifiedBy>
  <cp:revision>87</cp:revision>
  <cp:lastPrinted>2018-07-18T09:42:56Z</cp:lastPrinted>
  <dcterms:created xsi:type="dcterms:W3CDTF">2017-03-06T15:09:43Z</dcterms:created>
  <dcterms:modified xsi:type="dcterms:W3CDTF">2020-05-14T17:14:01Z</dcterms:modified>
</cp:coreProperties>
</file>