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29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29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17/01/2018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211355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17/01/2018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56908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17/01/2018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386632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761F841-7E8C-49B6-8939-B19E9BA83B15}" type="datetimeFigureOut">
              <a:rPr lang="fr-FR" smtClean="0"/>
              <a:t>17/01/2018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52627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761F841-7E8C-49B6-8939-B19E9BA83B15}" type="datetimeFigureOut">
              <a:rPr lang="fr-FR" smtClean="0"/>
              <a:t>17/01/2018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580750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761F841-7E8C-49B6-8939-B19E9BA83B15}" type="datetimeFigureOut">
              <a:rPr lang="fr-FR" smtClean="0"/>
              <a:t>17/01/2018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2924832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761F841-7E8C-49B6-8939-B19E9BA83B15}" type="datetimeFigureOut">
              <a:rPr lang="fr-FR" smtClean="0"/>
              <a:t>17/01/2018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65338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761F841-7E8C-49B6-8939-B19E9BA83B15}" type="datetimeFigureOut">
              <a:rPr lang="fr-FR" smtClean="0"/>
              <a:t>17/01/2018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8412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1F841-7E8C-49B6-8939-B19E9BA83B15}" type="datetimeFigureOut">
              <a:rPr lang="fr-FR" smtClean="0"/>
              <a:t>17/01/2018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164973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61F841-7E8C-49B6-8939-B19E9BA83B15}" type="datetimeFigureOut">
              <a:rPr lang="fr-FR" smtClean="0"/>
              <a:t>17/01/2018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63973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761F841-7E8C-49B6-8939-B19E9BA83B15}" type="datetimeFigureOut">
              <a:rPr lang="fr-FR" smtClean="0"/>
              <a:t>17/01/2018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4557D2-11F6-4F72-AF28-73FA8B3E2AE8}" type="slidenum">
              <a:rPr lang="fr-FR" smtClean="0"/>
              <a:t>‹N°›</a:t>
            </a:fld>
            <a:endParaRPr lang="fr-FR"/>
          </a:p>
        </p:txBody>
      </p:sp>
    </p:spTree>
    <p:extLst>
      <p:ext uri="{BB962C8B-B14F-4D97-AF65-F5344CB8AC3E}">
        <p14:creationId xmlns:p14="http://schemas.microsoft.com/office/powerpoint/2010/main" val="85674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761F841-7E8C-49B6-8939-B19E9BA83B15}" type="datetimeFigureOut">
              <a:rPr lang="fr-FR" smtClean="0"/>
              <a:t>17/01/2018</a:t>
            </a:fld>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F4557D2-11F6-4F72-AF28-73FA8B3E2AE8}" type="slidenum">
              <a:rPr lang="fr-FR" smtClean="0"/>
              <a:t>‹N°›</a:t>
            </a:fld>
            <a:endParaRPr lang="fr-FR"/>
          </a:p>
        </p:txBody>
      </p:sp>
    </p:spTree>
    <p:extLst>
      <p:ext uri="{BB962C8B-B14F-4D97-AF65-F5344CB8AC3E}">
        <p14:creationId xmlns:p14="http://schemas.microsoft.com/office/powerpoint/2010/main" val="34372195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8682"/>
          <a:stretch/>
        </p:blipFill>
        <p:spPr>
          <a:xfrm>
            <a:off x="0" y="2"/>
            <a:ext cx="6858000" cy="1043763"/>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810500"/>
            <a:ext cx="6858000" cy="1333500"/>
          </a:xfrm>
          <a:prstGeom prst="rect">
            <a:avLst/>
          </a:prstGeom>
        </p:spPr>
      </p:pic>
      <p:sp>
        <p:nvSpPr>
          <p:cNvPr id="8" name="ZoneTexte 7"/>
          <p:cNvSpPr txBox="1"/>
          <p:nvPr/>
        </p:nvSpPr>
        <p:spPr>
          <a:xfrm>
            <a:off x="4101279" y="261367"/>
            <a:ext cx="2382071" cy="307777"/>
          </a:xfrm>
          <a:prstGeom prst="rect">
            <a:avLst/>
          </a:prstGeom>
          <a:noFill/>
        </p:spPr>
        <p:txBody>
          <a:bodyPr wrap="square" rtlCol="0">
            <a:spAutoFit/>
          </a:bodyPr>
          <a:lstStyle/>
          <a:p>
            <a:pPr algn="r"/>
            <a:r>
              <a:rPr lang="fr-FR" sz="1400" dirty="0" smtClean="0">
                <a:solidFill>
                  <a:schemeClr val="bg1"/>
                </a:solidFill>
                <a:latin typeface="Gotham Light" pitchFamily="50" charset="0"/>
              </a:rPr>
              <a:t>OFFRE D’EMPLOI</a:t>
            </a:r>
            <a:endParaRPr lang="fr-FR" sz="1400" dirty="0">
              <a:solidFill>
                <a:schemeClr val="bg1"/>
              </a:solidFill>
              <a:latin typeface="Gotham Light" pitchFamily="50" charset="0"/>
            </a:endParaRPr>
          </a:p>
        </p:txBody>
      </p:sp>
      <p:sp>
        <p:nvSpPr>
          <p:cNvPr id="9" name="ZoneTexte 8"/>
          <p:cNvSpPr txBox="1"/>
          <p:nvPr/>
        </p:nvSpPr>
        <p:spPr>
          <a:xfrm>
            <a:off x="0" y="8258197"/>
            <a:ext cx="6858000" cy="754053"/>
          </a:xfrm>
          <a:prstGeom prst="rect">
            <a:avLst/>
          </a:prstGeom>
          <a:noFill/>
        </p:spPr>
        <p:txBody>
          <a:bodyPr wrap="square" rtlCol="0">
            <a:spAutoFit/>
          </a:bodyPr>
          <a:lstStyle/>
          <a:p>
            <a:pPr algn="ctr">
              <a:spcAft>
                <a:spcPts val="600"/>
              </a:spcAft>
            </a:pPr>
            <a:r>
              <a:rPr lang="fr-FR" sz="900" b="1" dirty="0" smtClean="0">
                <a:solidFill>
                  <a:schemeClr val="bg1"/>
                </a:solidFill>
                <a:latin typeface="Gotham Book" pitchFamily="50" charset="0"/>
              </a:rPr>
              <a:t>HUMAN RESOURCES DEPARTMENT</a:t>
            </a:r>
          </a:p>
          <a:p>
            <a:pPr algn="ctr"/>
            <a:r>
              <a:rPr lang="fr-FR" sz="800" dirty="0" smtClean="0">
                <a:solidFill>
                  <a:schemeClr val="bg1"/>
                </a:solidFill>
                <a:latin typeface="Gotham Book" pitchFamily="50" charset="0"/>
              </a:rPr>
              <a:t>recrutement@bein.net</a:t>
            </a:r>
          </a:p>
          <a:p>
            <a:pPr algn="ctr"/>
            <a:endParaRPr lang="fr-FR" sz="700" dirty="0">
              <a:solidFill>
                <a:schemeClr val="bg1"/>
              </a:solidFill>
              <a:latin typeface="Gotham Book" pitchFamily="50" charset="0"/>
            </a:endParaRPr>
          </a:p>
          <a:p>
            <a:pPr algn="ctr"/>
            <a:r>
              <a:rPr lang="fr-FR" sz="700" dirty="0" err="1">
                <a:solidFill>
                  <a:schemeClr val="bg1"/>
                </a:solidFill>
                <a:latin typeface="Gotham Book" pitchFamily="50" charset="0"/>
              </a:rPr>
              <a:t>beIN</a:t>
            </a:r>
            <a:r>
              <a:rPr lang="fr-FR" sz="700" dirty="0">
                <a:solidFill>
                  <a:schemeClr val="bg1"/>
                </a:solidFill>
                <a:latin typeface="Gotham Book" pitchFamily="50" charset="0"/>
              </a:rPr>
              <a:t> SPORTS France</a:t>
            </a:r>
          </a:p>
          <a:p>
            <a:pPr algn="ctr"/>
            <a:r>
              <a:rPr lang="fr-FR" sz="700" dirty="0">
                <a:solidFill>
                  <a:schemeClr val="bg1"/>
                </a:solidFill>
                <a:latin typeface="Gotham Book" pitchFamily="50" charset="0"/>
              </a:rPr>
              <a:t>53-55 avenue Emile Zola - 92100 Boulogne-Billancourt</a:t>
            </a:r>
          </a:p>
        </p:txBody>
      </p:sp>
      <p:sp>
        <p:nvSpPr>
          <p:cNvPr id="2" name="ZoneTexte 1"/>
          <p:cNvSpPr txBox="1"/>
          <p:nvPr/>
        </p:nvSpPr>
        <p:spPr>
          <a:xfrm>
            <a:off x="0" y="1075498"/>
            <a:ext cx="6858000" cy="307777"/>
          </a:xfrm>
          <a:prstGeom prst="rect">
            <a:avLst/>
          </a:prstGeom>
          <a:noFill/>
        </p:spPr>
        <p:txBody>
          <a:bodyPr wrap="square" rtlCol="0">
            <a:spAutoFit/>
          </a:bodyPr>
          <a:lstStyle/>
          <a:p>
            <a:pPr algn="ctr"/>
            <a:r>
              <a:rPr lang="fr-FR" sz="1400" dirty="0">
                <a:solidFill>
                  <a:srgbClr val="7030A0"/>
                </a:solidFill>
                <a:latin typeface="Gotham Black" pitchFamily="50" charset="0"/>
              </a:rPr>
              <a:t>Ingénieur </a:t>
            </a:r>
            <a:r>
              <a:rPr lang="fr-FR" sz="1400" dirty="0" smtClean="0">
                <a:solidFill>
                  <a:srgbClr val="7030A0"/>
                </a:solidFill>
                <a:latin typeface="Gotham Black" pitchFamily="50" charset="0"/>
              </a:rPr>
              <a:t>Systèmes Réseaux (H/F</a:t>
            </a:r>
            <a:r>
              <a:rPr lang="fr-FR" sz="1400" dirty="0" smtClean="0">
                <a:solidFill>
                  <a:srgbClr val="7030A0"/>
                </a:solidFill>
                <a:latin typeface="Gotham Black" pitchFamily="50" charset="0"/>
              </a:rPr>
              <a:t>)</a:t>
            </a:r>
            <a:endParaRPr lang="fr-FR" sz="1400" dirty="0">
              <a:solidFill>
                <a:srgbClr val="7030A0"/>
              </a:solidFill>
              <a:latin typeface="Gotham Black" pitchFamily="50" charset="0"/>
            </a:endParaRPr>
          </a:p>
        </p:txBody>
      </p:sp>
      <p:sp>
        <p:nvSpPr>
          <p:cNvPr id="3" name="ZoneTexte 2"/>
          <p:cNvSpPr txBox="1"/>
          <p:nvPr/>
        </p:nvSpPr>
        <p:spPr>
          <a:xfrm>
            <a:off x="442506" y="1507363"/>
            <a:ext cx="5972987" cy="7245830"/>
          </a:xfrm>
          <a:prstGeom prst="rect">
            <a:avLst/>
          </a:prstGeom>
          <a:noFill/>
        </p:spPr>
        <p:txBody>
          <a:bodyPr wrap="square" rtlCol="0">
            <a:spAutoFit/>
          </a:bodyPr>
          <a:lstStyle/>
          <a:p>
            <a:pPr algn="just"/>
            <a:r>
              <a:rPr lang="fr-FR" sz="900" b="1" dirty="0" smtClean="0">
                <a:solidFill>
                  <a:srgbClr val="5F2987"/>
                </a:solidFill>
                <a:latin typeface="Gotham" pitchFamily="50" charset="0"/>
              </a:rPr>
              <a:t>CONTEXTE</a:t>
            </a:r>
          </a:p>
          <a:p>
            <a:pPr algn="just"/>
            <a:endParaRPr lang="fr-FR" sz="900" b="1" dirty="0">
              <a:solidFill>
                <a:srgbClr val="5F2987"/>
              </a:solidFill>
              <a:latin typeface="Gotham" pitchFamily="50" charset="0"/>
            </a:endParaRPr>
          </a:p>
          <a:p>
            <a:r>
              <a:rPr lang="fr-FR" sz="900" dirty="0" smtClean="0">
                <a:latin typeface="Gotham Book" pitchFamily="50" charset="0"/>
              </a:rPr>
              <a:t>Au </a:t>
            </a:r>
            <a:r>
              <a:rPr lang="fr-FR" sz="900" dirty="0">
                <a:latin typeface="Gotham Book" pitchFamily="50" charset="0"/>
              </a:rPr>
              <a:t>sein de la direction technique de beIN SPORTS, vous aurez pour principale mission le déploiement et le maintien de l’architecture système et réseau, au niveau matériel et logiciel, la sécurité et l’homogénéité de l’ensemble de la plate-forme au niveau informatique et télécommunication.</a:t>
            </a:r>
          </a:p>
          <a:p>
            <a:r>
              <a:rPr lang="fr-FR" sz="900" dirty="0">
                <a:latin typeface="Gotham Book" pitchFamily="50" charset="0"/>
              </a:rPr>
              <a:t>Vous reporterez au Responsable IT.</a:t>
            </a:r>
          </a:p>
          <a:p>
            <a:r>
              <a:rPr lang="fr-FR" sz="900" dirty="0">
                <a:latin typeface="Gotham Book" pitchFamily="50" charset="0"/>
              </a:rPr>
              <a:t> </a:t>
            </a:r>
            <a:endParaRPr lang="fr-FR" sz="900" dirty="0" smtClean="0">
              <a:latin typeface="Gotham Book" pitchFamily="50" charset="0"/>
            </a:endParaRPr>
          </a:p>
          <a:p>
            <a:endParaRPr lang="fr-FR" sz="900" dirty="0">
              <a:latin typeface="Gotham Book" pitchFamily="50" charset="0"/>
            </a:endParaRPr>
          </a:p>
          <a:p>
            <a:pPr algn="just"/>
            <a:r>
              <a:rPr lang="fr-FR" sz="900" b="1" dirty="0" smtClean="0">
                <a:solidFill>
                  <a:srgbClr val="5F2987"/>
                </a:solidFill>
                <a:latin typeface="Gotham" pitchFamily="50" charset="0"/>
              </a:rPr>
              <a:t>MISSIONS</a:t>
            </a:r>
          </a:p>
          <a:p>
            <a:pPr algn="just"/>
            <a:endParaRPr lang="fr-FR" sz="900" b="1" dirty="0">
              <a:solidFill>
                <a:srgbClr val="5F2987"/>
              </a:solidFill>
              <a:latin typeface="Gotham" pitchFamily="50" charset="0"/>
            </a:endParaRPr>
          </a:p>
          <a:p>
            <a:r>
              <a:rPr lang="fr-FR" sz="900" dirty="0" smtClean="0">
                <a:latin typeface="Gotham Book" pitchFamily="50" charset="0"/>
              </a:rPr>
              <a:t>A </a:t>
            </a:r>
            <a:r>
              <a:rPr lang="fr-FR" sz="900" dirty="0">
                <a:latin typeface="Gotham Book" pitchFamily="50" charset="0"/>
              </a:rPr>
              <a:t>ce titre vous:</a:t>
            </a:r>
          </a:p>
          <a:p>
            <a:pPr marL="171450" lvl="0" indent="-171450">
              <a:buFont typeface="Arial" panose="020B0604020202020204" pitchFamily="34" charset="0"/>
              <a:buChar char="•"/>
            </a:pPr>
            <a:r>
              <a:rPr lang="fr-FR" sz="900" dirty="0">
                <a:latin typeface="Gotham Book" pitchFamily="50" charset="0"/>
              </a:rPr>
              <a:t>Configurez, administrez et assurez la maintenance des systèmes virtualisés, de la téléphonie sur IP et des stockages NAS/SAN</a:t>
            </a:r>
          </a:p>
          <a:p>
            <a:pPr marL="171450" lvl="0" indent="-171450">
              <a:buFont typeface="Arial" panose="020B0604020202020204" pitchFamily="34" charset="0"/>
              <a:buChar char="•"/>
            </a:pPr>
            <a:r>
              <a:rPr lang="fr-FR" sz="900" dirty="0">
                <a:latin typeface="Gotham Book" pitchFamily="50" charset="0"/>
              </a:rPr>
              <a:t>Configurez et administrez le backup des environnements serveurs virtualisés</a:t>
            </a:r>
          </a:p>
          <a:p>
            <a:pPr marL="171450" lvl="0" indent="-171450">
              <a:buFont typeface="Arial" panose="020B0604020202020204" pitchFamily="34" charset="0"/>
              <a:buChar char="•"/>
            </a:pPr>
            <a:r>
              <a:rPr lang="fr-FR" sz="900" dirty="0">
                <a:latin typeface="Gotham Book" pitchFamily="50" charset="0"/>
              </a:rPr>
              <a:t>Configurez, administrez et assurez la maintenance des réseaux  LAN &amp; WAN</a:t>
            </a:r>
          </a:p>
          <a:p>
            <a:pPr marL="171450" lvl="0" indent="-171450">
              <a:buFont typeface="Arial" panose="020B0604020202020204" pitchFamily="34" charset="0"/>
              <a:buChar char="•"/>
            </a:pPr>
            <a:r>
              <a:rPr lang="fr-FR" sz="900" dirty="0">
                <a:latin typeface="Gotham Book" pitchFamily="50" charset="0"/>
              </a:rPr>
              <a:t>Etablissez et maintenez à jour les documents d’architecture et d’exploitation</a:t>
            </a:r>
          </a:p>
          <a:p>
            <a:pPr marL="171450" lvl="0" indent="-171450">
              <a:buFont typeface="Arial" panose="020B0604020202020204" pitchFamily="34" charset="0"/>
              <a:buChar char="•"/>
            </a:pPr>
            <a:r>
              <a:rPr lang="fr-FR" sz="900" dirty="0">
                <a:latin typeface="Gotham Book" pitchFamily="50" charset="0"/>
              </a:rPr>
              <a:t>Validez la sécurité réseau sur l’ensemble des connexions internes et externes, en collaboration avec l’ingénieur sécurité et selon les politiques de sécurité Groupe</a:t>
            </a:r>
          </a:p>
          <a:p>
            <a:pPr marL="171450" lvl="0" indent="-171450">
              <a:buFont typeface="Arial" panose="020B0604020202020204" pitchFamily="34" charset="0"/>
              <a:buChar char="•"/>
            </a:pPr>
            <a:r>
              <a:rPr lang="fr-FR" sz="900" dirty="0">
                <a:latin typeface="Gotham Book" pitchFamily="50" charset="0"/>
              </a:rPr>
              <a:t>Travaillez conjointement avec les équipes IT du Groupe sur les déploiements</a:t>
            </a:r>
          </a:p>
          <a:p>
            <a:pPr marL="171450" lvl="0" indent="-171450">
              <a:buFont typeface="Arial" panose="020B0604020202020204" pitchFamily="34" charset="0"/>
              <a:buChar char="•"/>
            </a:pPr>
            <a:r>
              <a:rPr lang="fr-FR" sz="900" dirty="0">
                <a:latin typeface="Gotham Book" pitchFamily="50" charset="0"/>
              </a:rPr>
              <a:t>Rédigez des appels d’offre, analysez les propositions des fournisseurs et participez aux choix des solutions</a:t>
            </a:r>
          </a:p>
          <a:p>
            <a:pPr marL="171450" lvl="0" indent="-171450">
              <a:buFont typeface="Arial" panose="020B0604020202020204" pitchFamily="34" charset="0"/>
              <a:buChar char="•"/>
            </a:pPr>
            <a:r>
              <a:rPr lang="fr-FR" sz="900" dirty="0">
                <a:latin typeface="Gotham Book" pitchFamily="50" charset="0"/>
              </a:rPr>
              <a:t>Assurez la veille technologique permanente et anticipez les besoins</a:t>
            </a:r>
          </a:p>
          <a:p>
            <a:pPr marL="171450" lvl="0" indent="-171450">
              <a:buFont typeface="Arial" panose="020B0604020202020204" pitchFamily="34" charset="0"/>
              <a:buChar char="•"/>
            </a:pPr>
            <a:r>
              <a:rPr lang="fr-FR" sz="900" dirty="0">
                <a:latin typeface="Gotham Book" pitchFamily="50" charset="0"/>
              </a:rPr>
              <a:t>Planifiez et réalisez les interventions de maintenance</a:t>
            </a:r>
          </a:p>
          <a:p>
            <a:pPr marL="171450" lvl="0" indent="-171450">
              <a:buFont typeface="Arial" panose="020B0604020202020204" pitchFamily="34" charset="0"/>
              <a:buChar char="•"/>
            </a:pPr>
            <a:r>
              <a:rPr lang="fr-FR" sz="900" dirty="0">
                <a:latin typeface="Gotham Book" pitchFamily="50" charset="0"/>
              </a:rPr>
              <a:t>Définissez et appliquez les politiques de maintenance préventive et curative dans le respect des préconisations fournisseurs</a:t>
            </a:r>
          </a:p>
          <a:p>
            <a:pPr marL="171450" lvl="0" indent="-171450">
              <a:buFont typeface="Arial" panose="020B0604020202020204" pitchFamily="34" charset="0"/>
              <a:buChar char="•"/>
            </a:pPr>
            <a:r>
              <a:rPr lang="fr-FR" sz="900" dirty="0">
                <a:latin typeface="Gotham Book" pitchFamily="50" charset="0"/>
              </a:rPr>
              <a:t>Assurez le suivi des prestations de sous-traitants</a:t>
            </a:r>
          </a:p>
          <a:p>
            <a:pPr marL="171450" lvl="0" indent="-171450">
              <a:buFont typeface="Arial" panose="020B0604020202020204" pitchFamily="34" charset="0"/>
              <a:buChar char="•"/>
            </a:pPr>
            <a:r>
              <a:rPr lang="fr-FR" sz="900" dirty="0">
                <a:latin typeface="Gotham Book" pitchFamily="50" charset="0"/>
              </a:rPr>
              <a:t>Participez à l’amélioration des outils</a:t>
            </a:r>
          </a:p>
          <a:p>
            <a:pPr marL="171450" lvl="0" indent="-171450">
              <a:buFont typeface="Arial" panose="020B0604020202020204" pitchFamily="34" charset="0"/>
              <a:buChar char="•"/>
            </a:pPr>
            <a:r>
              <a:rPr lang="fr-FR" sz="900" dirty="0">
                <a:latin typeface="Gotham Book" pitchFamily="50" charset="0"/>
              </a:rPr>
              <a:t>Participez aux projets d’investissement et de mise en œuvre des nouvelles installations</a:t>
            </a:r>
          </a:p>
          <a:p>
            <a:pPr marL="171450" lvl="0" indent="-171450">
              <a:buFont typeface="Arial" panose="020B0604020202020204" pitchFamily="34" charset="0"/>
              <a:buChar char="•"/>
            </a:pPr>
            <a:r>
              <a:rPr lang="fr-FR" sz="900" dirty="0">
                <a:latin typeface="Gotham Book" pitchFamily="50" charset="0"/>
              </a:rPr>
              <a:t>Etes force de proposition pour optimiser les infrastructures sur les projets en cours et à venir</a:t>
            </a:r>
          </a:p>
          <a:p>
            <a:pPr marL="171450" lvl="0" indent="-171450">
              <a:buFont typeface="Arial" panose="020B0604020202020204" pitchFamily="34" charset="0"/>
              <a:buChar char="•"/>
            </a:pPr>
            <a:r>
              <a:rPr lang="fr-FR" sz="900" dirty="0">
                <a:latin typeface="Gotham Book" pitchFamily="50" charset="0"/>
              </a:rPr>
              <a:t>Assurez une remontée d’information quotidienne de votre activité à votre hiérarchie</a:t>
            </a:r>
          </a:p>
          <a:p>
            <a:r>
              <a:rPr lang="fr-FR" sz="900" b="1" dirty="0">
                <a:latin typeface="Gotham Book" pitchFamily="50" charset="0"/>
              </a:rPr>
              <a:t> </a:t>
            </a:r>
            <a:endParaRPr lang="fr-FR" sz="900" dirty="0">
              <a:latin typeface="Gotham Book" pitchFamily="50" charset="0"/>
            </a:endParaRPr>
          </a:p>
          <a:p>
            <a:r>
              <a:rPr lang="fr-FR" sz="900" b="1" dirty="0">
                <a:latin typeface="Gotham Book" pitchFamily="50" charset="0"/>
              </a:rPr>
              <a:t> </a:t>
            </a:r>
            <a:endParaRPr lang="fr-FR" sz="900" dirty="0">
              <a:latin typeface="Gotham Book" pitchFamily="50" charset="0"/>
            </a:endParaRPr>
          </a:p>
          <a:p>
            <a:pPr algn="just"/>
            <a:r>
              <a:rPr lang="fr-FR" sz="900" b="1" dirty="0" smtClean="0">
                <a:solidFill>
                  <a:srgbClr val="5F2987"/>
                </a:solidFill>
                <a:latin typeface="Gotham" pitchFamily="50" charset="0"/>
              </a:rPr>
              <a:t>COMPÉTENCES</a:t>
            </a:r>
          </a:p>
          <a:p>
            <a:pPr algn="just"/>
            <a:endParaRPr lang="fr-FR" sz="900" b="1" dirty="0">
              <a:solidFill>
                <a:srgbClr val="5F2987"/>
              </a:solidFill>
              <a:latin typeface="Gotham" pitchFamily="50" charset="0"/>
            </a:endParaRPr>
          </a:p>
          <a:p>
            <a:pPr marL="171450" lvl="0" indent="-171450">
              <a:lnSpc>
                <a:spcPct val="115000"/>
              </a:lnSpc>
              <a:buFont typeface="Arial" panose="020B0604020202020204" pitchFamily="34" charset="0"/>
              <a:buChar char="•"/>
            </a:pPr>
            <a:r>
              <a:rPr lang="fr-FR" sz="900" dirty="0">
                <a:latin typeface="Gotham Book" pitchFamily="50" charset="0"/>
              </a:rPr>
              <a:t>Diplôme </a:t>
            </a:r>
            <a:r>
              <a:rPr lang="fr-FR" sz="900" dirty="0">
                <a:latin typeface="Gotham Book" pitchFamily="50" charset="0"/>
              </a:rPr>
              <a:t>d’ingénieur</a:t>
            </a:r>
          </a:p>
          <a:p>
            <a:pPr marL="171450" lvl="0" indent="-171450">
              <a:lnSpc>
                <a:spcPct val="115000"/>
              </a:lnSpc>
              <a:buFont typeface="Arial" panose="020B0604020202020204" pitchFamily="34" charset="0"/>
              <a:buChar char="•"/>
            </a:pPr>
            <a:r>
              <a:rPr lang="fr-FR" sz="900" dirty="0">
                <a:latin typeface="Gotham Book" pitchFamily="50" charset="0"/>
              </a:rPr>
              <a:t>Expérience professionnelle de 3 à 5 ans dans des fonctions similaires</a:t>
            </a:r>
          </a:p>
          <a:p>
            <a:pPr marL="171450" lvl="0" indent="-171450">
              <a:lnSpc>
                <a:spcPct val="115000"/>
              </a:lnSpc>
              <a:buFont typeface="Arial" panose="020B0604020202020204" pitchFamily="34" charset="0"/>
              <a:buChar char="•"/>
            </a:pPr>
            <a:r>
              <a:rPr lang="fr-FR" sz="900" dirty="0">
                <a:latin typeface="Gotham Book" pitchFamily="50" charset="0"/>
              </a:rPr>
              <a:t>Maîtrise des environnements de stockage NAS/SAN et de la virtualisation VMware</a:t>
            </a:r>
          </a:p>
          <a:p>
            <a:pPr marL="171450" lvl="0" indent="-171450">
              <a:lnSpc>
                <a:spcPct val="115000"/>
              </a:lnSpc>
              <a:buFont typeface="Arial" panose="020B0604020202020204" pitchFamily="34" charset="0"/>
              <a:buChar char="•"/>
            </a:pPr>
            <a:r>
              <a:rPr lang="fr-FR" sz="900" dirty="0">
                <a:latin typeface="Gotham Book" pitchFamily="50" charset="0"/>
              </a:rPr>
              <a:t>Bonne connaissance des systèmes de téléphonie sur IP</a:t>
            </a:r>
          </a:p>
          <a:p>
            <a:pPr marL="171450" lvl="0" indent="-171450">
              <a:lnSpc>
                <a:spcPct val="115000"/>
              </a:lnSpc>
              <a:buFont typeface="Arial" panose="020B0604020202020204" pitchFamily="34" charset="0"/>
              <a:buChar char="•"/>
            </a:pPr>
            <a:r>
              <a:rPr lang="fr-FR" sz="900" dirty="0">
                <a:latin typeface="Gotham Book" pitchFamily="50" charset="0"/>
              </a:rPr>
              <a:t>Maîtrise des équipements routeurs, firewall et les différents systèmes d’exploitation</a:t>
            </a:r>
          </a:p>
          <a:p>
            <a:pPr marL="171450" lvl="0" indent="-171450">
              <a:lnSpc>
                <a:spcPct val="115000"/>
              </a:lnSpc>
              <a:buFont typeface="Arial" panose="020B0604020202020204" pitchFamily="34" charset="0"/>
              <a:buChar char="•"/>
            </a:pPr>
            <a:r>
              <a:rPr lang="fr-FR" sz="900" dirty="0">
                <a:latin typeface="Gotham Book" pitchFamily="50" charset="0"/>
              </a:rPr>
              <a:t>SAN EMC VNX5300</a:t>
            </a:r>
          </a:p>
          <a:p>
            <a:pPr marL="171450" lvl="0" indent="-171450">
              <a:lnSpc>
                <a:spcPct val="115000"/>
              </a:lnSpc>
              <a:buFont typeface="Arial" panose="020B0604020202020204" pitchFamily="34" charset="0"/>
              <a:buChar char="•"/>
            </a:pPr>
            <a:r>
              <a:rPr lang="fr-FR" sz="900" dirty="0">
                <a:latin typeface="Gotham Book" pitchFamily="50" charset="0"/>
              </a:rPr>
              <a:t>VMware </a:t>
            </a:r>
            <a:r>
              <a:rPr lang="fr-FR" sz="900" dirty="0" err="1">
                <a:latin typeface="Gotham Book" pitchFamily="50" charset="0"/>
              </a:rPr>
              <a:t>vSphere</a:t>
            </a:r>
            <a:r>
              <a:rPr lang="fr-FR" sz="900" dirty="0">
                <a:latin typeface="Gotham Book" pitchFamily="50" charset="0"/>
              </a:rPr>
              <a:t> 5.x</a:t>
            </a:r>
          </a:p>
          <a:p>
            <a:pPr marL="171450" lvl="0" indent="-171450">
              <a:lnSpc>
                <a:spcPct val="115000"/>
              </a:lnSpc>
              <a:buFont typeface="Arial" panose="020B0604020202020204" pitchFamily="34" charset="0"/>
              <a:buChar char="•"/>
            </a:pPr>
            <a:r>
              <a:rPr lang="fr-FR" sz="900" dirty="0">
                <a:latin typeface="Gotham Book" pitchFamily="50" charset="0"/>
              </a:rPr>
              <a:t>VEEAM</a:t>
            </a:r>
          </a:p>
          <a:p>
            <a:pPr marL="171450" lvl="0" indent="-171450">
              <a:lnSpc>
                <a:spcPct val="115000"/>
              </a:lnSpc>
              <a:buFont typeface="Arial" panose="020B0604020202020204" pitchFamily="34" charset="0"/>
              <a:buChar char="•"/>
            </a:pPr>
            <a:r>
              <a:rPr lang="fr-FR" sz="900" dirty="0">
                <a:latin typeface="Gotham Book" pitchFamily="50" charset="0"/>
              </a:rPr>
              <a:t>Cisco CUCM 10.x</a:t>
            </a:r>
          </a:p>
          <a:p>
            <a:pPr marL="171450" lvl="0" indent="-171450">
              <a:lnSpc>
                <a:spcPct val="115000"/>
              </a:lnSpc>
              <a:buFont typeface="Arial" panose="020B0604020202020204" pitchFamily="34" charset="0"/>
              <a:buChar char="•"/>
            </a:pPr>
            <a:r>
              <a:rPr lang="en-US" sz="900" dirty="0" err="1">
                <a:latin typeface="Gotham Book" pitchFamily="50" charset="0"/>
              </a:rPr>
              <a:t>FortiGate</a:t>
            </a:r>
            <a:r>
              <a:rPr lang="en-US" sz="900" dirty="0">
                <a:latin typeface="Gotham Book" pitchFamily="50" charset="0"/>
              </a:rPr>
              <a:t> 600C, Cisco ASA, Cisco ISE, IEEE 802.1x</a:t>
            </a:r>
            <a:endParaRPr lang="fr-FR" sz="900" dirty="0">
              <a:latin typeface="Gotham Book" pitchFamily="50" charset="0"/>
            </a:endParaRPr>
          </a:p>
          <a:p>
            <a:pPr marL="171450" lvl="0" indent="-171450">
              <a:lnSpc>
                <a:spcPct val="115000"/>
              </a:lnSpc>
              <a:buFont typeface="Arial" panose="020B0604020202020204" pitchFamily="34" charset="0"/>
              <a:buChar char="•"/>
            </a:pPr>
            <a:r>
              <a:rPr lang="fr-FR" sz="900" dirty="0">
                <a:latin typeface="Gotham Book" pitchFamily="50" charset="0"/>
              </a:rPr>
              <a:t>Cisco ASR, Cisco 650x, 4948, 3750</a:t>
            </a:r>
          </a:p>
          <a:p>
            <a:r>
              <a:rPr lang="fr-FR" sz="900" dirty="0">
                <a:latin typeface="Gotham Book" pitchFamily="50" charset="0"/>
              </a:rPr>
              <a:t> </a:t>
            </a:r>
            <a:endParaRPr lang="fr-FR" sz="900" b="1" dirty="0">
              <a:solidFill>
                <a:srgbClr val="5F2987"/>
              </a:solidFill>
              <a:latin typeface="Gotham" pitchFamily="50" charset="0"/>
            </a:endParaRPr>
          </a:p>
          <a:p>
            <a:pPr algn="just"/>
            <a:endParaRPr lang="fr-FR" sz="900" b="1" dirty="0" smtClean="0">
              <a:solidFill>
                <a:srgbClr val="5F2987"/>
              </a:solidFill>
              <a:latin typeface="Gotham" pitchFamily="50" charset="0"/>
            </a:endParaRPr>
          </a:p>
          <a:p>
            <a:pPr algn="just"/>
            <a:endParaRPr lang="fr-FR" sz="900" b="1" dirty="0">
              <a:solidFill>
                <a:srgbClr val="5F2987"/>
              </a:solidFill>
              <a:latin typeface="Gotham" pitchFamily="50" charset="0"/>
            </a:endParaRPr>
          </a:p>
          <a:p>
            <a:pPr algn="just"/>
            <a:endParaRPr lang="fr-FR" sz="900" b="1" dirty="0" smtClean="0">
              <a:solidFill>
                <a:srgbClr val="5F2987"/>
              </a:solidFill>
              <a:latin typeface="Gotham" pitchFamily="50" charset="0"/>
            </a:endParaRPr>
          </a:p>
          <a:p>
            <a:pPr algn="just"/>
            <a:endParaRPr lang="fr-FR" sz="900" b="1" dirty="0" smtClean="0">
              <a:solidFill>
                <a:srgbClr val="5F2987"/>
              </a:solidFill>
              <a:latin typeface="Gotham" pitchFamily="50" charset="0"/>
            </a:endParaRPr>
          </a:p>
        </p:txBody>
      </p:sp>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649" y="219348"/>
            <a:ext cx="1969686" cy="349796"/>
          </a:xfrm>
          <a:prstGeom prst="rect">
            <a:avLst/>
          </a:prstGeom>
        </p:spPr>
      </p:pic>
    </p:spTree>
    <p:extLst>
      <p:ext uri="{BB962C8B-B14F-4D97-AF65-F5344CB8AC3E}">
        <p14:creationId xmlns:p14="http://schemas.microsoft.com/office/powerpoint/2010/main" val="1237482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8682"/>
          <a:stretch/>
        </p:blipFill>
        <p:spPr>
          <a:xfrm>
            <a:off x="0" y="2"/>
            <a:ext cx="6858000" cy="1043763"/>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810500"/>
            <a:ext cx="6858000" cy="1333500"/>
          </a:xfrm>
          <a:prstGeom prst="rect">
            <a:avLst/>
          </a:prstGeom>
        </p:spPr>
      </p:pic>
      <p:sp>
        <p:nvSpPr>
          <p:cNvPr id="8" name="ZoneTexte 7"/>
          <p:cNvSpPr txBox="1"/>
          <p:nvPr/>
        </p:nvSpPr>
        <p:spPr>
          <a:xfrm>
            <a:off x="4101279" y="261367"/>
            <a:ext cx="2382071" cy="307777"/>
          </a:xfrm>
          <a:prstGeom prst="rect">
            <a:avLst/>
          </a:prstGeom>
          <a:noFill/>
        </p:spPr>
        <p:txBody>
          <a:bodyPr wrap="square" rtlCol="0">
            <a:spAutoFit/>
          </a:bodyPr>
          <a:lstStyle/>
          <a:p>
            <a:pPr algn="r"/>
            <a:r>
              <a:rPr lang="fr-FR" sz="1400" dirty="0" smtClean="0">
                <a:solidFill>
                  <a:schemeClr val="bg1"/>
                </a:solidFill>
                <a:latin typeface="Gotham Light" pitchFamily="50" charset="0"/>
              </a:rPr>
              <a:t>OFFRE D’EMPLOI</a:t>
            </a:r>
            <a:endParaRPr lang="fr-FR" sz="1400" dirty="0">
              <a:solidFill>
                <a:schemeClr val="bg1"/>
              </a:solidFill>
              <a:latin typeface="Gotham Light" pitchFamily="50" charset="0"/>
            </a:endParaRPr>
          </a:p>
        </p:txBody>
      </p:sp>
      <p:sp>
        <p:nvSpPr>
          <p:cNvPr id="9" name="ZoneTexte 8"/>
          <p:cNvSpPr txBox="1"/>
          <p:nvPr/>
        </p:nvSpPr>
        <p:spPr>
          <a:xfrm>
            <a:off x="0" y="8258197"/>
            <a:ext cx="6858000" cy="754053"/>
          </a:xfrm>
          <a:prstGeom prst="rect">
            <a:avLst/>
          </a:prstGeom>
          <a:noFill/>
        </p:spPr>
        <p:txBody>
          <a:bodyPr wrap="square" rtlCol="0">
            <a:spAutoFit/>
          </a:bodyPr>
          <a:lstStyle/>
          <a:p>
            <a:pPr algn="ctr">
              <a:spcAft>
                <a:spcPts val="600"/>
              </a:spcAft>
            </a:pPr>
            <a:r>
              <a:rPr lang="fr-FR" sz="900" b="1" dirty="0" smtClean="0">
                <a:solidFill>
                  <a:schemeClr val="bg1"/>
                </a:solidFill>
                <a:latin typeface="Gotham Book" pitchFamily="50" charset="0"/>
              </a:rPr>
              <a:t>HUMAN RESOURCES DEPARTMENT</a:t>
            </a:r>
          </a:p>
          <a:p>
            <a:pPr algn="ctr"/>
            <a:r>
              <a:rPr lang="fr-FR" sz="800" dirty="0" smtClean="0">
                <a:solidFill>
                  <a:schemeClr val="bg1"/>
                </a:solidFill>
                <a:latin typeface="Gotham Book" pitchFamily="50" charset="0"/>
              </a:rPr>
              <a:t>recrutement@bein.net</a:t>
            </a:r>
          </a:p>
          <a:p>
            <a:pPr algn="ctr"/>
            <a:endParaRPr lang="fr-FR" sz="700" dirty="0">
              <a:solidFill>
                <a:schemeClr val="bg1"/>
              </a:solidFill>
              <a:latin typeface="Gotham Book" pitchFamily="50" charset="0"/>
            </a:endParaRPr>
          </a:p>
          <a:p>
            <a:pPr algn="ctr"/>
            <a:r>
              <a:rPr lang="fr-FR" sz="700" dirty="0" err="1">
                <a:solidFill>
                  <a:schemeClr val="bg1"/>
                </a:solidFill>
                <a:latin typeface="Gotham Book" pitchFamily="50" charset="0"/>
              </a:rPr>
              <a:t>beIN</a:t>
            </a:r>
            <a:r>
              <a:rPr lang="fr-FR" sz="700" dirty="0">
                <a:solidFill>
                  <a:schemeClr val="bg1"/>
                </a:solidFill>
                <a:latin typeface="Gotham Book" pitchFamily="50" charset="0"/>
              </a:rPr>
              <a:t> SPORTS France</a:t>
            </a:r>
          </a:p>
          <a:p>
            <a:pPr algn="ctr"/>
            <a:r>
              <a:rPr lang="fr-FR" sz="700" dirty="0">
                <a:solidFill>
                  <a:schemeClr val="bg1"/>
                </a:solidFill>
                <a:latin typeface="Gotham Book" pitchFamily="50" charset="0"/>
              </a:rPr>
              <a:t>53-55 avenue Emile Zola - 92100 Boulogne-Billancourt</a:t>
            </a:r>
          </a:p>
        </p:txBody>
      </p:sp>
      <p:sp>
        <p:nvSpPr>
          <p:cNvPr id="2" name="ZoneTexte 1"/>
          <p:cNvSpPr txBox="1"/>
          <p:nvPr/>
        </p:nvSpPr>
        <p:spPr>
          <a:xfrm>
            <a:off x="8341" y="1084092"/>
            <a:ext cx="6858000" cy="307777"/>
          </a:xfrm>
          <a:prstGeom prst="rect">
            <a:avLst/>
          </a:prstGeom>
          <a:noFill/>
        </p:spPr>
        <p:txBody>
          <a:bodyPr wrap="square" rtlCol="0">
            <a:spAutoFit/>
          </a:bodyPr>
          <a:lstStyle/>
          <a:p>
            <a:pPr algn="ctr"/>
            <a:r>
              <a:rPr lang="fr-FR" sz="1400" dirty="0">
                <a:solidFill>
                  <a:srgbClr val="7030A0"/>
                </a:solidFill>
                <a:latin typeface="Gotham Black" pitchFamily="50" charset="0"/>
              </a:rPr>
              <a:t>Ingénieur Systèmes Réseaux (H/F)</a:t>
            </a:r>
            <a:endParaRPr lang="fr-FR" sz="1400" dirty="0">
              <a:solidFill>
                <a:srgbClr val="7030A0"/>
              </a:solidFill>
              <a:latin typeface="Gotham Black" pitchFamily="50" charset="0"/>
            </a:endParaRPr>
          </a:p>
        </p:txBody>
      </p:sp>
      <p:sp>
        <p:nvSpPr>
          <p:cNvPr id="3" name="ZoneTexte 2"/>
          <p:cNvSpPr txBox="1"/>
          <p:nvPr/>
        </p:nvSpPr>
        <p:spPr>
          <a:xfrm>
            <a:off x="429075" y="1692879"/>
            <a:ext cx="5972987" cy="230832"/>
          </a:xfrm>
          <a:prstGeom prst="rect">
            <a:avLst/>
          </a:prstGeom>
          <a:noFill/>
        </p:spPr>
        <p:txBody>
          <a:bodyPr wrap="square" rtlCol="0">
            <a:spAutoFit/>
          </a:bodyPr>
          <a:lstStyle/>
          <a:p>
            <a:pPr algn="just"/>
            <a:r>
              <a:rPr lang="fr-FR" sz="900" b="1" dirty="0" smtClean="0">
                <a:solidFill>
                  <a:srgbClr val="5F2987"/>
                </a:solidFill>
                <a:latin typeface="Gotham" pitchFamily="50" charset="0"/>
              </a:rPr>
              <a:t>PROFIL</a:t>
            </a:r>
            <a:endParaRPr lang="fr-FR" sz="900" b="1" dirty="0" smtClean="0">
              <a:solidFill>
                <a:srgbClr val="5F2987"/>
              </a:solidFill>
              <a:latin typeface="Gotham" pitchFamily="50" charset="0"/>
            </a:endParaRPr>
          </a:p>
        </p:txBody>
      </p:sp>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649" y="219348"/>
            <a:ext cx="1969686" cy="349796"/>
          </a:xfrm>
          <a:prstGeom prst="rect">
            <a:avLst/>
          </a:prstGeom>
        </p:spPr>
      </p:pic>
      <p:sp>
        <p:nvSpPr>
          <p:cNvPr id="6" name="Rectangle 5"/>
          <p:cNvSpPr/>
          <p:nvPr/>
        </p:nvSpPr>
        <p:spPr>
          <a:xfrm>
            <a:off x="442505" y="2055461"/>
            <a:ext cx="5849437" cy="1525802"/>
          </a:xfrm>
          <a:prstGeom prst="rect">
            <a:avLst/>
          </a:prstGeom>
        </p:spPr>
        <p:txBody>
          <a:bodyPr wrap="square">
            <a:spAutoFit/>
          </a:bodyPr>
          <a:lstStyle/>
          <a:p>
            <a:pPr marL="171450" indent="-171450">
              <a:lnSpc>
                <a:spcPct val="115000"/>
              </a:lnSpc>
              <a:buFont typeface="Arial" panose="020B0604020202020204" pitchFamily="34" charset="0"/>
              <a:buChar char="•"/>
            </a:pPr>
            <a:r>
              <a:rPr lang="fr-FR" sz="900" dirty="0">
                <a:latin typeface="Gotham Book" pitchFamily="50" charset="0"/>
              </a:rPr>
              <a:t>Rigueur, autonomie, curiosité, adaptabilité, sens de l’organisation et de la planification</a:t>
            </a:r>
          </a:p>
          <a:p>
            <a:pPr marL="171450" lvl="0" indent="-171450">
              <a:lnSpc>
                <a:spcPct val="115000"/>
              </a:lnSpc>
              <a:buFont typeface="Arial" panose="020B0604020202020204" pitchFamily="34" charset="0"/>
              <a:buChar char="•"/>
            </a:pPr>
            <a:r>
              <a:rPr lang="fr-FR" sz="900" dirty="0">
                <a:latin typeface="Gotham Book" pitchFamily="50" charset="0"/>
              </a:rPr>
              <a:t>Réactivité et rapidité d’intervention</a:t>
            </a:r>
          </a:p>
          <a:p>
            <a:pPr marL="171450" lvl="0" indent="-171450">
              <a:lnSpc>
                <a:spcPct val="115000"/>
              </a:lnSpc>
              <a:buFont typeface="Arial" panose="020B0604020202020204" pitchFamily="34" charset="0"/>
              <a:buChar char="•"/>
            </a:pPr>
            <a:r>
              <a:rPr lang="fr-FR" sz="900" dirty="0">
                <a:latin typeface="Gotham Book" pitchFamily="50" charset="0"/>
              </a:rPr>
              <a:t>Anticipation et </a:t>
            </a:r>
            <a:r>
              <a:rPr lang="fr-FR" sz="900" dirty="0" err="1">
                <a:latin typeface="Gotham Book" pitchFamily="50" charset="0"/>
              </a:rPr>
              <a:t>reporting</a:t>
            </a:r>
            <a:endParaRPr lang="fr-FR" sz="900" dirty="0">
              <a:latin typeface="Gotham Book" pitchFamily="50" charset="0"/>
            </a:endParaRPr>
          </a:p>
          <a:p>
            <a:pPr marL="171450" lvl="0" indent="-171450">
              <a:lnSpc>
                <a:spcPct val="115000"/>
              </a:lnSpc>
              <a:buFont typeface="Arial" panose="020B0604020202020204" pitchFamily="34" charset="0"/>
              <a:buChar char="•"/>
            </a:pPr>
            <a:r>
              <a:rPr lang="fr-FR" sz="900" dirty="0">
                <a:latin typeface="Gotham Book" pitchFamily="50" charset="0"/>
              </a:rPr>
              <a:t>Esprit d’équipe et d’analyse</a:t>
            </a:r>
          </a:p>
          <a:p>
            <a:pPr marL="171450" lvl="0" indent="-171450">
              <a:lnSpc>
                <a:spcPct val="115000"/>
              </a:lnSpc>
              <a:buFont typeface="Arial" panose="020B0604020202020204" pitchFamily="34" charset="0"/>
              <a:buChar char="•"/>
            </a:pPr>
            <a:r>
              <a:rPr lang="fr-FR" sz="900" dirty="0">
                <a:latin typeface="Gotham Book" pitchFamily="50" charset="0"/>
              </a:rPr>
              <a:t>Bon relationnel</a:t>
            </a:r>
          </a:p>
          <a:p>
            <a:pPr marL="171450" lvl="0" indent="-171450">
              <a:lnSpc>
                <a:spcPct val="115000"/>
              </a:lnSpc>
              <a:buFont typeface="Arial" panose="020B0604020202020204" pitchFamily="34" charset="0"/>
              <a:buChar char="•"/>
            </a:pPr>
            <a:r>
              <a:rPr lang="fr-FR" sz="900" dirty="0">
                <a:latin typeface="Gotham Book" pitchFamily="50" charset="0"/>
              </a:rPr>
              <a:t>Capacité rédactionnelle</a:t>
            </a:r>
          </a:p>
          <a:p>
            <a:pPr marL="171450" lvl="0" indent="-171450">
              <a:lnSpc>
                <a:spcPct val="115000"/>
              </a:lnSpc>
              <a:buFont typeface="Arial" panose="020B0604020202020204" pitchFamily="34" charset="0"/>
              <a:buChar char="•"/>
            </a:pPr>
            <a:r>
              <a:rPr lang="fr-FR" sz="900" dirty="0">
                <a:latin typeface="Gotham Book" pitchFamily="50" charset="0"/>
              </a:rPr>
              <a:t>Disponibilité pour des interventions ponctuelles en horaire décalé</a:t>
            </a:r>
          </a:p>
          <a:p>
            <a:pPr marL="171450" lvl="0" indent="-171450">
              <a:lnSpc>
                <a:spcPct val="115000"/>
              </a:lnSpc>
              <a:buFont typeface="Arial" panose="020B0604020202020204" pitchFamily="34" charset="0"/>
              <a:buChar char="•"/>
            </a:pPr>
            <a:r>
              <a:rPr lang="fr-FR" sz="900" dirty="0">
                <a:latin typeface="Gotham Book" pitchFamily="50" charset="0"/>
              </a:rPr>
              <a:t>Anglais courant</a:t>
            </a:r>
          </a:p>
          <a:p>
            <a:pPr>
              <a:lnSpc>
                <a:spcPct val="115000"/>
              </a:lnSpc>
            </a:pPr>
            <a:endParaRPr lang="fr-FR" sz="900" dirty="0">
              <a:latin typeface="Gotham Book" pitchFamily="50" charset="0"/>
            </a:endParaRPr>
          </a:p>
        </p:txBody>
      </p:sp>
    </p:spTree>
    <p:extLst>
      <p:ext uri="{BB962C8B-B14F-4D97-AF65-F5344CB8AC3E}">
        <p14:creationId xmlns:p14="http://schemas.microsoft.com/office/powerpoint/2010/main" val="2258916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1113</TotalTime>
  <Words>139</Words>
  <Application>Microsoft Office PowerPoint</Application>
  <PresentationFormat>Affichage à l'écran (4:3)</PresentationFormat>
  <Paragraphs>65</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Gotham</vt:lpstr>
      <vt:lpstr>Gotham Black</vt:lpstr>
      <vt:lpstr>Gotham Book</vt:lpstr>
      <vt:lpstr>Gotham Light</vt:lpstr>
      <vt:lpstr>Thème Office</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Manon BARBAY</dc:creator>
  <cp:lastModifiedBy>Nadia LADGHEM</cp:lastModifiedBy>
  <cp:revision>41</cp:revision>
  <dcterms:created xsi:type="dcterms:W3CDTF">2017-03-06T15:09:43Z</dcterms:created>
  <dcterms:modified xsi:type="dcterms:W3CDTF">2018-01-17T14:57:36Z</dcterms:modified>
</cp:coreProperties>
</file>